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6" r:id="rId4"/>
  </p:sldMasterIdLst>
  <p:notesMasterIdLst>
    <p:notesMasterId r:id="rId83"/>
  </p:notesMasterIdLst>
  <p:sldIdLst>
    <p:sldId id="258" r:id="rId5"/>
    <p:sldId id="1964" r:id="rId6"/>
    <p:sldId id="1974" r:id="rId7"/>
    <p:sldId id="1991" r:id="rId8"/>
    <p:sldId id="1996" r:id="rId9"/>
    <p:sldId id="1997" r:id="rId10"/>
    <p:sldId id="1998" r:id="rId11"/>
    <p:sldId id="2000" r:id="rId12"/>
    <p:sldId id="2001" r:id="rId13"/>
    <p:sldId id="2005" r:id="rId14"/>
    <p:sldId id="2015" r:id="rId15"/>
    <p:sldId id="2007" r:id="rId16"/>
    <p:sldId id="2008" r:id="rId17"/>
    <p:sldId id="2111" r:id="rId18"/>
    <p:sldId id="2058" r:id="rId19"/>
    <p:sldId id="1968" r:id="rId20"/>
    <p:sldId id="2024" r:id="rId21"/>
    <p:sldId id="2018" r:id="rId22"/>
    <p:sldId id="2021" r:id="rId23"/>
    <p:sldId id="2022" r:id="rId24"/>
    <p:sldId id="2023" r:id="rId25"/>
    <p:sldId id="2009" r:id="rId26"/>
    <p:sldId id="2020" r:id="rId27"/>
    <p:sldId id="2056" r:id="rId28"/>
    <p:sldId id="2055" r:id="rId29"/>
    <p:sldId id="2053" r:id="rId30"/>
    <p:sldId id="2028" r:id="rId31"/>
    <p:sldId id="2030" r:id="rId32"/>
    <p:sldId id="2031" r:id="rId33"/>
    <p:sldId id="2032" r:id="rId34"/>
    <p:sldId id="2027" r:id="rId35"/>
    <p:sldId id="2033" r:id="rId36"/>
    <p:sldId id="2034" r:id="rId37"/>
    <p:sldId id="2035" r:id="rId38"/>
    <p:sldId id="2026" r:id="rId39"/>
    <p:sldId id="2060" r:id="rId40"/>
    <p:sldId id="2061" r:id="rId41"/>
    <p:sldId id="2062" r:id="rId42"/>
    <p:sldId id="2066" r:id="rId43"/>
    <p:sldId id="2065" r:id="rId44"/>
    <p:sldId id="2098" r:id="rId45"/>
    <p:sldId id="2068" r:id="rId46"/>
    <p:sldId id="2069" r:id="rId47"/>
    <p:sldId id="2071" r:id="rId48"/>
    <p:sldId id="2072" r:id="rId49"/>
    <p:sldId id="2073" r:id="rId50"/>
    <p:sldId id="2074" r:id="rId51"/>
    <p:sldId id="2075" r:id="rId52"/>
    <p:sldId id="2076" r:id="rId53"/>
    <p:sldId id="2077" r:id="rId54"/>
    <p:sldId id="2078" r:id="rId55"/>
    <p:sldId id="2103" r:id="rId56"/>
    <p:sldId id="2100" r:id="rId57"/>
    <p:sldId id="2101" r:id="rId58"/>
    <p:sldId id="2080" r:id="rId59"/>
    <p:sldId id="2102" r:id="rId60"/>
    <p:sldId id="2081" r:id="rId61"/>
    <p:sldId id="2082" r:id="rId62"/>
    <p:sldId id="2083" r:id="rId63"/>
    <p:sldId id="2084" r:id="rId64"/>
    <p:sldId id="2085" r:id="rId65"/>
    <p:sldId id="2107" r:id="rId66"/>
    <p:sldId id="2104" r:id="rId67"/>
    <p:sldId id="2105" r:id="rId68"/>
    <p:sldId id="2106" r:id="rId69"/>
    <p:sldId id="2087" r:id="rId70"/>
    <p:sldId id="2093" r:id="rId71"/>
    <p:sldId id="2088" r:id="rId72"/>
    <p:sldId id="2089" r:id="rId73"/>
    <p:sldId id="2091" r:id="rId74"/>
    <p:sldId id="2112" r:id="rId75"/>
    <p:sldId id="2113" r:id="rId76"/>
    <p:sldId id="2108" r:id="rId77"/>
    <p:sldId id="2090" r:id="rId78"/>
    <p:sldId id="2109" r:id="rId79"/>
    <p:sldId id="2096" r:id="rId80"/>
    <p:sldId id="2110" r:id="rId81"/>
    <p:sldId id="1969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1B"/>
    <a:srgbClr val="7BFC01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3401" autoAdjust="0"/>
  </p:normalViewPr>
  <p:slideViewPr>
    <p:cSldViewPr snapToGrid="0">
      <p:cViewPr varScale="1">
        <p:scale>
          <a:sx n="102" d="100"/>
          <a:sy n="102" d="100"/>
        </p:scale>
        <p:origin x="118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uschat, Patrick" userId="5e26681b-5557-4224-abbf-f55184a6e634" providerId="ADAL" clId="{F637153A-C4B7-3642-80B5-E1C71C495DFA}"/>
    <pc:docChg chg="undo custSel addSld modSld">
      <pc:chgData name="Rebuschat, Patrick" userId="5e26681b-5557-4224-abbf-f55184a6e634" providerId="ADAL" clId="{F637153A-C4B7-3642-80B5-E1C71C495DFA}" dt="2023-02-26T19:15:53.427" v="304" actId="1035"/>
      <pc:docMkLst>
        <pc:docMk/>
      </pc:docMkLst>
      <pc:sldChg chg="modSp">
        <pc:chgData name="Rebuschat, Patrick" userId="5e26681b-5557-4224-abbf-f55184a6e634" providerId="ADAL" clId="{F637153A-C4B7-3642-80B5-E1C71C495DFA}" dt="2023-02-26T18:30:35.687" v="32" actId="20577"/>
        <pc:sldMkLst>
          <pc:docMk/>
          <pc:sldMk cId="1914847408" sldId="1983"/>
        </pc:sldMkLst>
        <pc:spChg chg="mod">
          <ac:chgData name="Rebuschat, Patrick" userId="5e26681b-5557-4224-abbf-f55184a6e634" providerId="ADAL" clId="{F637153A-C4B7-3642-80B5-E1C71C495DFA}" dt="2023-02-26T18:30:35.687" v="32" actId="20577"/>
          <ac:spMkLst>
            <pc:docMk/>
            <pc:sldMk cId="1914847408" sldId="1983"/>
            <ac:spMk id="2" creationId="{9CB7F44E-5580-43BC-ABB5-D3CAC69BEA6C}"/>
          </ac:spMkLst>
        </pc:spChg>
      </pc:sldChg>
      <pc:sldChg chg="modSp">
        <pc:chgData name="Rebuschat, Patrick" userId="5e26681b-5557-4224-abbf-f55184a6e634" providerId="ADAL" clId="{F637153A-C4B7-3642-80B5-E1C71C495DFA}" dt="2023-02-26T18:31:05.399" v="34" actId="20577"/>
        <pc:sldMkLst>
          <pc:docMk/>
          <pc:sldMk cId="1954189716" sldId="1984"/>
        </pc:sldMkLst>
        <pc:spChg chg="mod">
          <ac:chgData name="Rebuschat, Patrick" userId="5e26681b-5557-4224-abbf-f55184a6e634" providerId="ADAL" clId="{F637153A-C4B7-3642-80B5-E1C71C495DFA}" dt="2023-02-26T18:31:05.399" v="34" actId="20577"/>
          <ac:spMkLst>
            <pc:docMk/>
            <pc:sldMk cId="1954189716" sldId="1984"/>
            <ac:spMk id="2" creationId="{9CB7F44E-5580-43BC-ABB5-D3CAC69BEA6C}"/>
          </ac:spMkLst>
        </pc:spChg>
      </pc:sldChg>
      <pc:sldChg chg="addSp delSp">
        <pc:chgData name="Rebuschat, Patrick" userId="5e26681b-5557-4224-abbf-f55184a6e634" providerId="ADAL" clId="{F637153A-C4B7-3642-80B5-E1C71C495DFA}" dt="2023-02-26T18:38:54.148" v="37" actId="478"/>
        <pc:sldMkLst>
          <pc:docMk/>
          <pc:sldMk cId="58277373" sldId="1990"/>
        </pc:sldMkLst>
        <pc:picChg chg="add del">
          <ac:chgData name="Rebuschat, Patrick" userId="5e26681b-5557-4224-abbf-f55184a6e634" providerId="ADAL" clId="{F637153A-C4B7-3642-80B5-E1C71C495DFA}" dt="2023-02-26T18:38:54.148" v="37" actId="478"/>
          <ac:picMkLst>
            <pc:docMk/>
            <pc:sldMk cId="58277373" sldId="1990"/>
            <ac:picMk id="7" creationId="{30D27999-2978-EB43-98DA-6B451DAC63E6}"/>
          </ac:picMkLst>
        </pc:picChg>
      </pc:sldChg>
      <pc:sldChg chg="addSp delSp modSp">
        <pc:chgData name="Rebuschat, Patrick" userId="5e26681b-5557-4224-abbf-f55184a6e634" providerId="ADAL" clId="{F637153A-C4B7-3642-80B5-E1C71C495DFA}" dt="2023-02-26T19:11:19.855" v="124" actId="1076"/>
        <pc:sldMkLst>
          <pc:docMk/>
          <pc:sldMk cId="1014319052" sldId="2005"/>
        </pc:sldMkLst>
        <pc:spChg chg="del">
          <ac:chgData name="Rebuschat, Patrick" userId="5e26681b-5557-4224-abbf-f55184a6e634" providerId="ADAL" clId="{F637153A-C4B7-3642-80B5-E1C71C495DFA}" dt="2023-02-26T19:08:32.592" v="95" actId="478"/>
          <ac:spMkLst>
            <pc:docMk/>
            <pc:sldMk cId="1014319052" sldId="2005"/>
            <ac:spMk id="6" creationId="{E0B42478-1C30-3E49-BDDD-D74126969048}"/>
          </ac:spMkLst>
        </pc:spChg>
        <pc:spChg chg="add mod">
          <ac:chgData name="Rebuschat, Patrick" userId="5e26681b-5557-4224-abbf-f55184a6e634" providerId="ADAL" clId="{F637153A-C4B7-3642-80B5-E1C71C495DFA}" dt="2023-02-26T19:09:35.781" v="101" actId="1076"/>
          <ac:spMkLst>
            <pc:docMk/>
            <pc:sldMk cId="1014319052" sldId="2005"/>
            <ac:spMk id="8" creationId="{B7849795-551E-BD4C-A38B-FBD0D933F916}"/>
          </ac:spMkLst>
        </pc:spChg>
        <pc:spChg chg="add mod">
          <ac:chgData name="Rebuschat, Patrick" userId="5e26681b-5557-4224-abbf-f55184a6e634" providerId="ADAL" clId="{F637153A-C4B7-3642-80B5-E1C71C495DFA}" dt="2023-02-26T19:09:49.584" v="104" actId="14100"/>
          <ac:spMkLst>
            <pc:docMk/>
            <pc:sldMk cId="1014319052" sldId="2005"/>
            <ac:spMk id="10" creationId="{24246025-9BC8-764D-B929-C39C72084C62}"/>
          </ac:spMkLst>
        </pc:spChg>
        <pc:spChg chg="add mod">
          <ac:chgData name="Rebuschat, Patrick" userId="5e26681b-5557-4224-abbf-f55184a6e634" providerId="ADAL" clId="{F637153A-C4B7-3642-80B5-E1C71C495DFA}" dt="2023-02-26T19:10:31.246" v="117" actId="1076"/>
          <ac:spMkLst>
            <pc:docMk/>
            <pc:sldMk cId="1014319052" sldId="2005"/>
            <ac:spMk id="11" creationId="{6D22A610-A329-7A4C-B0E8-421D797F4B6B}"/>
          </ac:spMkLst>
        </pc:spChg>
        <pc:spChg chg="add del mod">
          <ac:chgData name="Rebuschat, Patrick" userId="5e26681b-5557-4224-abbf-f55184a6e634" providerId="ADAL" clId="{F637153A-C4B7-3642-80B5-E1C71C495DFA}" dt="2023-02-26T19:11:14.649" v="123" actId="478"/>
          <ac:spMkLst>
            <pc:docMk/>
            <pc:sldMk cId="1014319052" sldId="2005"/>
            <ac:spMk id="12" creationId="{F077E7AC-178E-004D-AE98-D54049B79B20}"/>
          </ac:spMkLst>
        </pc:spChg>
        <pc:spChg chg="add mod">
          <ac:chgData name="Rebuschat, Patrick" userId="5e26681b-5557-4224-abbf-f55184a6e634" providerId="ADAL" clId="{F637153A-C4B7-3642-80B5-E1C71C495DFA}" dt="2023-02-26T19:11:19.855" v="124" actId="1076"/>
          <ac:spMkLst>
            <pc:docMk/>
            <pc:sldMk cId="1014319052" sldId="2005"/>
            <ac:spMk id="13" creationId="{D6FBF629-8B27-7642-97A0-EBF51D2B632A}"/>
          </ac:spMkLst>
        </pc:spChg>
      </pc:sldChg>
      <pc:sldChg chg="addSp delSp modSp">
        <pc:chgData name="Rebuschat, Patrick" userId="5e26681b-5557-4224-abbf-f55184a6e634" providerId="ADAL" clId="{F637153A-C4B7-3642-80B5-E1C71C495DFA}" dt="2023-02-26T19:12:11.609" v="160" actId="1035"/>
        <pc:sldMkLst>
          <pc:docMk/>
          <pc:sldMk cId="3940626531" sldId="2007"/>
        </pc:sldMkLst>
        <pc:spChg chg="add del">
          <ac:chgData name="Rebuschat, Patrick" userId="5e26681b-5557-4224-abbf-f55184a6e634" providerId="ADAL" clId="{F637153A-C4B7-3642-80B5-E1C71C495DFA}" dt="2023-02-26T19:11:33.431" v="126"/>
          <ac:spMkLst>
            <pc:docMk/>
            <pc:sldMk cId="3940626531" sldId="2007"/>
            <ac:spMk id="10" creationId="{530FF17C-E4A4-6743-9EB3-9A0183F954F7}"/>
          </ac:spMkLst>
        </pc:spChg>
        <pc:spChg chg="add del">
          <ac:chgData name="Rebuschat, Patrick" userId="5e26681b-5557-4224-abbf-f55184a6e634" providerId="ADAL" clId="{F637153A-C4B7-3642-80B5-E1C71C495DFA}" dt="2023-02-26T19:11:33.431" v="126"/>
          <ac:spMkLst>
            <pc:docMk/>
            <pc:sldMk cId="3940626531" sldId="2007"/>
            <ac:spMk id="11" creationId="{307412E2-EAB9-3D44-B34C-107C33E3F022}"/>
          </ac:spMkLst>
        </pc:spChg>
        <pc:spChg chg="add del">
          <ac:chgData name="Rebuschat, Patrick" userId="5e26681b-5557-4224-abbf-f55184a6e634" providerId="ADAL" clId="{F637153A-C4B7-3642-80B5-E1C71C495DFA}" dt="2023-02-26T19:11:33.431" v="126"/>
          <ac:spMkLst>
            <pc:docMk/>
            <pc:sldMk cId="3940626531" sldId="2007"/>
            <ac:spMk id="13" creationId="{2252914C-67DF-E948-8D9F-BDAF2E55E5FD}"/>
          </ac:spMkLst>
        </pc:spChg>
        <pc:spChg chg="add del">
          <ac:chgData name="Rebuschat, Patrick" userId="5e26681b-5557-4224-abbf-f55184a6e634" providerId="ADAL" clId="{F637153A-C4B7-3642-80B5-E1C71C495DFA}" dt="2023-02-26T19:11:33.431" v="126"/>
          <ac:spMkLst>
            <pc:docMk/>
            <pc:sldMk cId="3940626531" sldId="2007"/>
            <ac:spMk id="15" creationId="{D184C388-0E7C-7648-92F5-32520D982E5B}"/>
          </ac:spMkLst>
        </pc:spChg>
        <pc:spChg chg="add del">
          <ac:chgData name="Rebuschat, Patrick" userId="5e26681b-5557-4224-abbf-f55184a6e634" providerId="ADAL" clId="{F637153A-C4B7-3642-80B5-E1C71C495DFA}" dt="2023-02-26T19:11:33.431" v="126"/>
          <ac:spMkLst>
            <pc:docMk/>
            <pc:sldMk cId="3940626531" sldId="2007"/>
            <ac:spMk id="16" creationId="{72588587-3403-7545-9452-20D7D2517896}"/>
          </ac:spMkLst>
        </pc:spChg>
        <pc:spChg chg="add del">
          <ac:chgData name="Rebuschat, Patrick" userId="5e26681b-5557-4224-abbf-f55184a6e634" providerId="ADAL" clId="{F637153A-C4B7-3642-80B5-E1C71C495DFA}" dt="2023-02-26T19:11:33.431" v="126"/>
          <ac:spMkLst>
            <pc:docMk/>
            <pc:sldMk cId="3940626531" sldId="2007"/>
            <ac:spMk id="17" creationId="{ECEC73FD-62FD-CA41-8237-EC0E3DBC613C}"/>
          </ac:spMkLst>
        </pc:spChg>
        <pc:spChg chg="add del">
          <ac:chgData name="Rebuschat, Patrick" userId="5e26681b-5557-4224-abbf-f55184a6e634" providerId="ADAL" clId="{F637153A-C4B7-3642-80B5-E1C71C495DFA}" dt="2023-02-26T19:11:33.431" v="126"/>
          <ac:spMkLst>
            <pc:docMk/>
            <pc:sldMk cId="3940626531" sldId="2007"/>
            <ac:spMk id="18" creationId="{2B45521C-73D9-5C43-B538-FFC0B7549A9F}"/>
          </ac:spMkLst>
        </pc:spChg>
        <pc:spChg chg="add mod">
          <ac:chgData name="Rebuschat, Patrick" userId="5e26681b-5557-4224-abbf-f55184a6e634" providerId="ADAL" clId="{F637153A-C4B7-3642-80B5-E1C71C495DFA}" dt="2023-02-26T19:12:01.709" v="143" actId="1036"/>
          <ac:spMkLst>
            <pc:docMk/>
            <pc:sldMk cId="3940626531" sldId="2007"/>
            <ac:spMk id="19" creationId="{966C632D-FBB1-C24C-A120-3090D2BF9F4C}"/>
          </ac:spMkLst>
        </pc:spChg>
        <pc:spChg chg="add mod">
          <ac:chgData name="Rebuschat, Patrick" userId="5e26681b-5557-4224-abbf-f55184a6e634" providerId="ADAL" clId="{F637153A-C4B7-3642-80B5-E1C71C495DFA}" dt="2023-02-26T19:12:11.609" v="160" actId="1035"/>
          <ac:spMkLst>
            <pc:docMk/>
            <pc:sldMk cId="3940626531" sldId="2007"/>
            <ac:spMk id="20" creationId="{44887961-C3FE-0D44-B4C4-2A48DBC652F8}"/>
          </ac:spMkLst>
        </pc:spChg>
        <pc:picChg chg="add del">
          <ac:chgData name="Rebuschat, Patrick" userId="5e26681b-5557-4224-abbf-f55184a6e634" providerId="ADAL" clId="{F637153A-C4B7-3642-80B5-E1C71C495DFA}" dt="2023-02-26T19:11:33.431" v="126"/>
          <ac:picMkLst>
            <pc:docMk/>
            <pc:sldMk cId="3940626531" sldId="2007"/>
            <ac:picMk id="12" creationId="{8B3D7F17-27D0-564A-8746-CF16FB4632C3}"/>
          </ac:picMkLst>
        </pc:picChg>
        <pc:cxnChg chg="add del">
          <ac:chgData name="Rebuschat, Patrick" userId="5e26681b-5557-4224-abbf-f55184a6e634" providerId="ADAL" clId="{F637153A-C4B7-3642-80B5-E1C71C495DFA}" dt="2023-02-26T19:11:33.431" v="126"/>
          <ac:cxnSpMkLst>
            <pc:docMk/>
            <pc:sldMk cId="3940626531" sldId="2007"/>
            <ac:cxnSpMk id="14" creationId="{11438F5B-61AD-DD4B-BB5C-477B7C26608E}"/>
          </ac:cxnSpMkLst>
        </pc:cxnChg>
      </pc:sldChg>
      <pc:sldChg chg="delSp">
        <pc:chgData name="Rebuschat, Patrick" userId="5e26681b-5557-4224-abbf-f55184a6e634" providerId="ADAL" clId="{F637153A-C4B7-3642-80B5-E1C71C495DFA}" dt="2023-02-26T19:13:05.576" v="161" actId="478"/>
        <pc:sldMkLst>
          <pc:docMk/>
          <pc:sldMk cId="622980901" sldId="2008"/>
        </pc:sldMkLst>
        <pc:spChg chg="del">
          <ac:chgData name="Rebuschat, Patrick" userId="5e26681b-5557-4224-abbf-f55184a6e634" providerId="ADAL" clId="{F637153A-C4B7-3642-80B5-E1C71C495DFA}" dt="2023-02-26T19:13:05.576" v="161" actId="478"/>
          <ac:spMkLst>
            <pc:docMk/>
            <pc:sldMk cId="622980901" sldId="2008"/>
            <ac:spMk id="7" creationId="{CFDAA4A8-E24F-0E47-B6B2-826C0667A685}"/>
          </ac:spMkLst>
        </pc:spChg>
      </pc:sldChg>
      <pc:sldChg chg="addSp delSp modSp">
        <pc:chgData name="Rebuschat, Patrick" userId="5e26681b-5557-4224-abbf-f55184a6e634" providerId="ADAL" clId="{F637153A-C4B7-3642-80B5-E1C71C495DFA}" dt="2023-02-26T19:14:40.846" v="246"/>
        <pc:sldMkLst>
          <pc:docMk/>
          <pc:sldMk cId="2188886742" sldId="2021"/>
        </pc:sldMkLst>
        <pc:spChg chg="add del mod">
          <ac:chgData name="Rebuschat, Patrick" userId="5e26681b-5557-4224-abbf-f55184a6e634" providerId="ADAL" clId="{F637153A-C4B7-3642-80B5-E1C71C495DFA}" dt="2023-02-26T19:14:40.846" v="246"/>
          <ac:spMkLst>
            <pc:docMk/>
            <pc:sldMk cId="2188886742" sldId="2021"/>
            <ac:spMk id="8" creationId="{5E9F870F-6888-B04B-86D6-DABBF924D669}"/>
          </ac:spMkLst>
        </pc:spChg>
        <pc:spChg chg="add del mod">
          <ac:chgData name="Rebuschat, Patrick" userId="5e26681b-5557-4224-abbf-f55184a6e634" providerId="ADAL" clId="{F637153A-C4B7-3642-80B5-E1C71C495DFA}" dt="2023-02-26T19:14:40.846" v="246"/>
          <ac:spMkLst>
            <pc:docMk/>
            <pc:sldMk cId="2188886742" sldId="2021"/>
            <ac:spMk id="9" creationId="{552A07AD-08F0-074D-BB89-101B6AF13659}"/>
          </ac:spMkLst>
        </pc:spChg>
        <pc:picChg chg="mod">
          <ac:chgData name="Rebuschat, Patrick" userId="5e26681b-5557-4224-abbf-f55184a6e634" providerId="ADAL" clId="{F637153A-C4B7-3642-80B5-E1C71C495DFA}" dt="2023-02-26T19:14:09.285" v="205" actId="1035"/>
          <ac:picMkLst>
            <pc:docMk/>
            <pc:sldMk cId="2188886742" sldId="2021"/>
            <ac:picMk id="6" creationId="{EACD03DF-44D4-134E-9E49-AE88AC5D509C}"/>
          </ac:picMkLst>
        </pc:picChg>
      </pc:sldChg>
      <pc:sldChg chg="addSp delSp modSp">
        <pc:chgData name="Rebuschat, Patrick" userId="5e26681b-5557-4224-abbf-f55184a6e634" providerId="ADAL" clId="{F637153A-C4B7-3642-80B5-E1C71C495DFA}" dt="2023-02-26T19:15:53.427" v="304" actId="1035"/>
        <pc:sldMkLst>
          <pc:docMk/>
          <pc:sldMk cId="2813871103" sldId="2022"/>
        </pc:sldMkLst>
        <pc:spChg chg="add del">
          <ac:chgData name="Rebuschat, Patrick" userId="5e26681b-5557-4224-abbf-f55184a6e634" providerId="ADAL" clId="{F637153A-C4B7-3642-80B5-E1C71C495DFA}" dt="2023-02-26T19:15:38.871" v="278"/>
          <ac:spMkLst>
            <pc:docMk/>
            <pc:sldMk cId="2813871103" sldId="2022"/>
            <ac:spMk id="8" creationId="{CFE163B5-025F-CE48-A642-3798DEDDA2CA}"/>
          </ac:spMkLst>
        </pc:spChg>
        <pc:spChg chg="add del">
          <ac:chgData name="Rebuschat, Patrick" userId="5e26681b-5557-4224-abbf-f55184a6e634" providerId="ADAL" clId="{F637153A-C4B7-3642-80B5-E1C71C495DFA}" dt="2023-02-26T19:15:38.871" v="278"/>
          <ac:spMkLst>
            <pc:docMk/>
            <pc:sldMk cId="2813871103" sldId="2022"/>
            <ac:spMk id="10" creationId="{EF555A8B-FBE1-614B-90BD-643CAD6001CB}"/>
          </ac:spMkLst>
        </pc:spChg>
        <pc:spChg chg="add mod">
          <ac:chgData name="Rebuschat, Patrick" userId="5e26681b-5557-4224-abbf-f55184a6e634" providerId="ADAL" clId="{F637153A-C4B7-3642-80B5-E1C71C495DFA}" dt="2023-02-26T19:15:53.427" v="304" actId="1035"/>
          <ac:spMkLst>
            <pc:docMk/>
            <pc:sldMk cId="2813871103" sldId="2022"/>
            <ac:spMk id="11" creationId="{772923C7-5CD6-3145-97C3-F68A728612BE}"/>
          </ac:spMkLst>
        </pc:spChg>
        <pc:spChg chg="add mod">
          <ac:chgData name="Rebuschat, Patrick" userId="5e26681b-5557-4224-abbf-f55184a6e634" providerId="ADAL" clId="{F637153A-C4B7-3642-80B5-E1C71C495DFA}" dt="2023-02-26T19:15:53.427" v="304" actId="1035"/>
          <ac:spMkLst>
            <pc:docMk/>
            <pc:sldMk cId="2813871103" sldId="2022"/>
            <ac:spMk id="12" creationId="{8C05EB10-E0CA-D349-B8D5-760B8F076903}"/>
          </ac:spMkLst>
        </pc:spChg>
        <pc:picChg chg="add del">
          <ac:chgData name="Rebuschat, Patrick" userId="5e26681b-5557-4224-abbf-f55184a6e634" providerId="ADAL" clId="{F637153A-C4B7-3642-80B5-E1C71C495DFA}" dt="2023-02-26T19:15:38.871" v="278"/>
          <ac:picMkLst>
            <pc:docMk/>
            <pc:sldMk cId="2813871103" sldId="2022"/>
            <ac:picMk id="6" creationId="{DBEE5E06-15F9-974D-8FEF-640858DD1E1D}"/>
          </ac:picMkLst>
        </pc:picChg>
      </pc:sldChg>
      <pc:sldChg chg="addSp modSp">
        <pc:chgData name="Rebuschat, Patrick" userId="5e26681b-5557-4224-abbf-f55184a6e634" providerId="ADAL" clId="{F637153A-C4B7-3642-80B5-E1C71C495DFA}" dt="2023-02-26T19:15:11.319" v="276" actId="113"/>
        <pc:sldMkLst>
          <pc:docMk/>
          <pc:sldMk cId="3332222656" sldId="2024"/>
        </pc:sldMkLst>
        <pc:spChg chg="mod">
          <ac:chgData name="Rebuschat, Patrick" userId="5e26681b-5557-4224-abbf-f55184a6e634" providerId="ADAL" clId="{F637153A-C4B7-3642-80B5-E1C71C495DFA}" dt="2023-02-26T19:15:11.319" v="276" actId="113"/>
          <ac:spMkLst>
            <pc:docMk/>
            <pc:sldMk cId="3332222656" sldId="2024"/>
            <ac:spMk id="3" creationId="{F363114D-20B4-014B-93C7-C18D4B8E6547}"/>
          </ac:spMkLst>
        </pc:spChg>
        <pc:spChg chg="add mod">
          <ac:chgData name="Rebuschat, Patrick" userId="5e26681b-5557-4224-abbf-f55184a6e634" providerId="ADAL" clId="{F637153A-C4B7-3642-80B5-E1C71C495DFA}" dt="2023-02-26T19:14:36.106" v="245" actId="1037"/>
          <ac:spMkLst>
            <pc:docMk/>
            <pc:sldMk cId="3332222656" sldId="2024"/>
            <ac:spMk id="10" creationId="{A0CC41D4-C09A-914D-A790-C4CB6C000360}"/>
          </ac:spMkLst>
        </pc:spChg>
        <pc:spChg chg="add">
          <ac:chgData name="Rebuschat, Patrick" userId="5e26681b-5557-4224-abbf-f55184a6e634" providerId="ADAL" clId="{F637153A-C4B7-3642-80B5-E1C71C495DFA}" dt="2023-02-26T19:14:42.530" v="247"/>
          <ac:spMkLst>
            <pc:docMk/>
            <pc:sldMk cId="3332222656" sldId="2024"/>
            <ac:spMk id="13" creationId="{02D06CAB-9920-B244-839B-17C90BEB06D1}"/>
          </ac:spMkLst>
        </pc:spChg>
        <pc:spChg chg="add">
          <ac:chgData name="Rebuschat, Patrick" userId="5e26681b-5557-4224-abbf-f55184a6e634" providerId="ADAL" clId="{F637153A-C4B7-3642-80B5-E1C71C495DFA}" dt="2023-02-26T19:14:42.530" v="247"/>
          <ac:spMkLst>
            <pc:docMk/>
            <pc:sldMk cId="3332222656" sldId="2024"/>
            <ac:spMk id="14" creationId="{D01C3E91-BB28-2748-A012-C8BD44D674DF}"/>
          </ac:spMkLst>
        </pc:spChg>
      </pc:sldChg>
      <pc:sldChg chg="modSp add">
        <pc:chgData name="Rebuschat, Patrick" userId="5e26681b-5557-4224-abbf-f55184a6e634" providerId="ADAL" clId="{F637153A-C4B7-3642-80B5-E1C71C495DFA}" dt="2023-02-26T18:39:47.397" v="94" actId="404"/>
        <pc:sldMkLst>
          <pc:docMk/>
          <pc:sldMk cId="3239698009" sldId="2039"/>
        </pc:sldMkLst>
        <pc:spChg chg="mod">
          <ac:chgData name="Rebuschat, Patrick" userId="5e26681b-5557-4224-abbf-f55184a6e634" providerId="ADAL" clId="{F637153A-C4B7-3642-80B5-E1C71C495DFA}" dt="2023-02-26T18:39:47.397" v="94" actId="404"/>
          <ac:spMkLst>
            <pc:docMk/>
            <pc:sldMk cId="3239698009" sldId="2039"/>
            <ac:spMk id="2" creationId="{9CB7F44E-5580-43BC-ABB5-D3CAC69BEA6C}"/>
          </ac:spMkLst>
        </pc:spChg>
        <pc:spChg chg="mod">
          <ac:chgData name="Rebuschat, Patrick" userId="5e26681b-5557-4224-abbf-f55184a6e634" providerId="ADAL" clId="{F637153A-C4B7-3642-80B5-E1C71C495DFA}" dt="2023-02-26T18:38:57.624" v="38" actId="20577"/>
          <ac:spMkLst>
            <pc:docMk/>
            <pc:sldMk cId="3239698009" sldId="2039"/>
            <ac:spMk id="3" creationId="{6B00EBB0-C201-4A10-94AA-7CB90BEB9D0A}"/>
          </ac:spMkLst>
        </pc:spChg>
        <pc:picChg chg="mod">
          <ac:chgData name="Rebuschat, Patrick" userId="5e26681b-5557-4224-abbf-f55184a6e634" providerId="ADAL" clId="{F637153A-C4B7-3642-80B5-E1C71C495DFA}" dt="2023-02-26T18:39:04.530" v="40" actId="1076"/>
          <ac:picMkLst>
            <pc:docMk/>
            <pc:sldMk cId="3239698009" sldId="2039"/>
            <ac:picMk id="7" creationId="{30D27999-2978-EB43-98DA-6B451DAC63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Section title slide.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534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98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936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554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95% CI [M – 1.96 x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/ SQRT(N), M + 1.96 x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 / SQRT(N)] Note: 1.96 from the z-distribution, 95% is always 1.96. [Explain where the 1.96 comes from]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68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95% CI [M – 1.96 x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/ SQRT(N), M + 1.96 x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 / SQRT(N)] Note: 1.96 from the z-distribution, 95% is always 1.96. [Explain where the 1.96 comes from]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13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varies from sample to sample (see dance of means).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883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/>
              <a:t>t</a:t>
            </a:r>
            <a:r>
              <a:rPr lang="en-GB" dirty="0"/>
              <a:t>-distribution, </a:t>
            </a:r>
            <a:r>
              <a:rPr lang="en-GB" dirty="0" err="1"/>
              <a:t>df</a:t>
            </a:r>
            <a:r>
              <a:rPr lang="en-GB" dirty="0"/>
              <a:t> = 10 (meaning: N = 11), t</a:t>
            </a:r>
            <a:r>
              <a:rPr lang="en-GB" baseline="-25000" dirty="0"/>
              <a:t>95</a:t>
            </a:r>
            <a:r>
              <a:rPr lang="en-GB" dirty="0"/>
              <a:t> = 2.23 for 95%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282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/>
              <a:t>t</a:t>
            </a:r>
            <a:r>
              <a:rPr lang="en-GB" dirty="0"/>
              <a:t>-distribution, </a:t>
            </a:r>
            <a:r>
              <a:rPr lang="en-GB" dirty="0" err="1"/>
              <a:t>df</a:t>
            </a:r>
            <a:r>
              <a:rPr lang="en-GB" dirty="0"/>
              <a:t> = 10 (meaning: N = 11), t</a:t>
            </a:r>
            <a:r>
              <a:rPr lang="en-GB" baseline="-25000" dirty="0"/>
              <a:t>95</a:t>
            </a:r>
            <a:r>
              <a:rPr lang="en-GB" dirty="0"/>
              <a:t> = 2.23 for 95%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555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Estimation thinking. Estimation thinking focuses on “how much” by focusing on point and interval estimates.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Dichotomous thinking: Focuses on making a choice between two mutually exclusive alternatives. Dichotomous reject-or-don’t-reject decisions of NHST tends to dichotomous thinking.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45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7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002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041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Effect sizes are interpreted as indicating the </a:t>
            </a:r>
            <a:r>
              <a:rPr lang="en-GB" sz="1200" b="1" dirty="0"/>
              <a:t>practical significance </a:t>
            </a:r>
            <a:r>
              <a:rPr lang="en-GB" sz="1200" dirty="0"/>
              <a:t>of a research finding.” (APA Dictionary of Psychology, 2023)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102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magnitude of a difference.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bigger the difference between two groups, the more you should expect there to be a difference in the population. (Here, the difference between means: 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GB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32.25.)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variability in the data.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less variability there is within the sample, the more certain you can be that you have estimated a difference accurately. (Here, the variance ratio is 1.66, so we can assume equal variances.)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sample size.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Bigger samples allow you to measure differences more accurately. (The sample size seems sufficient, each N = 100.)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54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55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discussion: Cumming (2012, 2014), Morey, Hoekstra, </a:t>
            </a:r>
            <a:r>
              <a:rPr lang="en-GB" dirty="0" err="1"/>
              <a:t>Rouder</a:t>
            </a:r>
            <a:r>
              <a:rPr lang="en-GB" dirty="0"/>
              <a:t>, Lee, &amp; </a:t>
            </a:r>
            <a:r>
              <a:rPr lang="en-GB" dirty="0" err="1"/>
              <a:t>Wagenmakers</a:t>
            </a:r>
            <a:r>
              <a:rPr lang="en-GB" dirty="0"/>
              <a:t> (2016), </a:t>
            </a:r>
            <a:r>
              <a:rPr lang="en-GB" dirty="0" err="1"/>
              <a:t>Vasishth</a:t>
            </a:r>
            <a:r>
              <a:rPr lang="en-GB" dirty="0"/>
              <a:t> &amp; Gelman (2017),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discussion, see </a:t>
            </a:r>
            <a:r>
              <a:rPr lang="en-GB" dirty="0" err="1"/>
              <a:t>Gigerenzer</a:t>
            </a:r>
            <a:r>
              <a:rPr lang="en-GB" dirty="0"/>
              <a:t> (2018), Dienes (2008), </a:t>
            </a:r>
            <a:r>
              <a:rPr lang="en-GB" dirty="0" err="1"/>
              <a:t>Perezgonzalez</a:t>
            </a:r>
            <a:r>
              <a:rPr lang="en-GB" dirty="0"/>
              <a:t> (2015), </a:t>
            </a:r>
            <a:r>
              <a:rPr lang="en-GB" dirty="0" err="1"/>
              <a:t>Szucs</a:t>
            </a:r>
            <a:r>
              <a:rPr lang="en-GB" dirty="0"/>
              <a:t> &amp; Ioannidis (2017)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611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For discussion: Cumming (2012, 2014), Morey, Hoekstra, </a:t>
            </a:r>
            <a:r>
              <a:rPr lang="en-GB" dirty="0" err="1"/>
              <a:t>Rouder</a:t>
            </a:r>
            <a:r>
              <a:rPr lang="en-GB" dirty="0"/>
              <a:t>, Lee, &amp; </a:t>
            </a:r>
            <a:r>
              <a:rPr lang="en-GB" dirty="0" err="1"/>
              <a:t>Wagenmakers</a:t>
            </a:r>
            <a:r>
              <a:rPr lang="en-GB" dirty="0"/>
              <a:t> (2016), </a:t>
            </a:r>
            <a:r>
              <a:rPr lang="en-GB" dirty="0" err="1"/>
              <a:t>Vasishth</a:t>
            </a:r>
            <a:r>
              <a:rPr lang="en-GB" dirty="0"/>
              <a:t> &amp; Gelman (2017), etc.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For discussion, see </a:t>
            </a:r>
            <a:r>
              <a:rPr lang="en-GB" dirty="0" err="1"/>
              <a:t>Gigerenzer</a:t>
            </a:r>
            <a:r>
              <a:rPr lang="en-GB" dirty="0"/>
              <a:t> (2018), Dienes (2008), </a:t>
            </a:r>
            <a:r>
              <a:rPr lang="en-GB" dirty="0" err="1"/>
              <a:t>Perezgonzalez</a:t>
            </a:r>
            <a:r>
              <a:rPr lang="en-GB" dirty="0"/>
              <a:t> (2015), </a:t>
            </a:r>
            <a:r>
              <a:rPr lang="en-GB" dirty="0" err="1"/>
              <a:t>Szucs</a:t>
            </a:r>
            <a:r>
              <a:rPr lang="en-GB" dirty="0"/>
              <a:t> &amp; Ioannidis (2017)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057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“Critical tests of this kind may be called tests of significance, and when such tests are available we may discover whether a second sample is or is not significantly different from the first.” (Fisher, 1925, p. 43)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472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null hypothesis is true (that there is no difference between UG and PG scores on the language exam), then a t-value below 2.09 is very improbable. We can reject the H</a:t>
            </a:r>
            <a:r>
              <a:rPr lang="en-US" baseline="-25000" dirty="0"/>
              <a:t>0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0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null hypothesis is true (that there is no difference between UG and PG scores on the language exam), then a t-value below 2.09 is very improbable. We can reject the H</a:t>
            </a:r>
            <a:r>
              <a:rPr lang="en-US" baseline="-25000" dirty="0"/>
              <a:t>0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370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null hypothesis is true (that there is no difference between UG and PG scores on the language exam), then a t-value below 2.09 is very improbable. We can reject the H</a:t>
            </a:r>
            <a:r>
              <a:rPr lang="en-US" baseline="-25000" dirty="0"/>
              <a:t>0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87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Both enable us to compare data sets with different means and standard deviations.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42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774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Section title slide.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9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Then, we calculate a CI to tell us the precision of our estimate – how close M is likely to be to the unknown </a:t>
            </a:r>
            <a:r>
              <a:rPr lang="en-GB" dirty="0">
                <a:sym typeface="Symbol" pitchFamily="2" charset="2"/>
              </a:rPr>
              <a:t>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point estimate of the population parameter and an interval estimate of that parameter to signal how close our point estimate is likely to be to the population value.</a:t>
            </a:r>
          </a:p>
          <a:p>
            <a:r>
              <a:rPr lang="en-GB" dirty="0"/>
              <a:t>M is our point estimate, the CI tells us the precision of our estimate, how close M is likely to be to the unknown population mean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94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Turn on SE in ESCI. Broad mean heap = large SE, imprecise estimates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951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varies from sample to sample (see dance of means).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248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765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 around with N and Show the 95% rule by showing that most means fall within 95%.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12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83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97BC6B07-530C-4694-A931-F01DB01EE33E}"/>
              </a:ext>
            </a:extLst>
          </p:cNvPr>
          <p:cNvSpPr/>
          <p:nvPr userDrawn="1"/>
        </p:nvSpPr>
        <p:spPr>
          <a:xfrm>
            <a:off x="153823" y="145278"/>
            <a:ext cx="8810715" cy="6546079"/>
          </a:xfrm>
          <a:custGeom>
            <a:avLst/>
            <a:gdLst/>
            <a:ahLst/>
            <a:cxnLst/>
            <a:rect l="l" t="t" r="r" b="b"/>
            <a:pathLst>
              <a:path w="8999220" h="6713220">
                <a:moveTo>
                  <a:pt x="0" y="6713004"/>
                </a:moveTo>
                <a:lnTo>
                  <a:pt x="8999004" y="6713004"/>
                </a:lnTo>
                <a:lnTo>
                  <a:pt x="8999004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8DC6395-2EE1-48E0-B1B8-D97ECF815E87}"/>
              </a:ext>
            </a:extLst>
          </p:cNvPr>
          <p:cNvSpPr/>
          <p:nvPr userDrawn="1"/>
        </p:nvSpPr>
        <p:spPr>
          <a:xfrm>
            <a:off x="824129" y="38200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6D9FAC59-F82E-45D3-AACC-CA5CBCBD0A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94" y="762000"/>
            <a:ext cx="2552491" cy="8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B60475B-7D3F-4BE2-9C2D-BBD84BDFE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4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/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D173A2F-4A2C-4B5B-9ABD-51792F8F6DFD}"/>
              </a:ext>
            </a:extLst>
          </p:cNvPr>
          <p:cNvSpPr/>
          <p:nvPr userDrawn="1"/>
        </p:nvSpPr>
        <p:spPr>
          <a:xfrm>
            <a:off x="824129" y="3779995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2279AC1B-5D11-4558-91B3-5BC464197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62" y="762000"/>
            <a:ext cx="2565317" cy="8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4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/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45E5DA3-9E0D-4EA5-8A27-51E6CF3F145E}"/>
              </a:ext>
            </a:extLst>
          </p:cNvPr>
          <p:cNvSpPr/>
          <p:nvPr userDrawn="1"/>
        </p:nvSpPr>
        <p:spPr>
          <a:xfrm>
            <a:off x="824129" y="38200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89FBDE8A-B290-48D7-BAC7-DD77AF9D7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62" y="762000"/>
            <a:ext cx="2565317" cy="810971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6E0242F6-5B19-4916-9E05-493DA5A6E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14196" y="670208"/>
            <a:ext cx="0" cy="748665"/>
          </a:xfrm>
          <a:custGeom>
            <a:avLst/>
            <a:gdLst/>
            <a:ahLst/>
            <a:cxnLst/>
            <a:rect l="l" t="t" r="r" b="b"/>
            <a:pathLst>
              <a:path h="748665">
                <a:moveTo>
                  <a:pt x="0" y="0"/>
                </a:moveTo>
                <a:lnTo>
                  <a:pt x="0" y="748474"/>
                </a:lnTo>
              </a:path>
            </a:pathLst>
          </a:custGeom>
          <a:ln w="22631">
            <a:solidFill>
              <a:srgbClr val="6A73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 descr="University Academy 92 Manchester">
            <a:extLst>
              <a:ext uri="{FF2B5EF4-FFF2-40B4-BE49-F238E27FC236}">
                <a16:creationId xmlns:a16="http://schemas.microsoft.com/office/drawing/2014/main" id="{23741D02-BEA4-4812-BE2B-4A58E2A4CA48}"/>
              </a:ext>
            </a:extLst>
          </p:cNvPr>
          <p:cNvSpPr/>
          <p:nvPr userDrawn="1"/>
        </p:nvSpPr>
        <p:spPr>
          <a:xfrm>
            <a:off x="4097947" y="766318"/>
            <a:ext cx="1220660" cy="640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 descr="Blackburn College">
            <a:extLst>
              <a:ext uri="{FF2B5EF4-FFF2-40B4-BE49-F238E27FC236}">
                <a16:creationId xmlns:a16="http://schemas.microsoft.com/office/drawing/2014/main" id="{4460A8C7-4BF2-4DF5-AE02-3E450CBC020D}"/>
              </a:ext>
            </a:extLst>
          </p:cNvPr>
          <p:cNvSpPr/>
          <p:nvPr userDrawn="1"/>
        </p:nvSpPr>
        <p:spPr>
          <a:xfrm>
            <a:off x="2436480" y="782845"/>
            <a:ext cx="1453349" cy="5092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 descr="Furness College">
            <a:extLst>
              <a:ext uri="{FF2B5EF4-FFF2-40B4-BE49-F238E27FC236}">
                <a16:creationId xmlns:a16="http://schemas.microsoft.com/office/drawing/2014/main" id="{EE04F283-2CA8-45EA-95F1-01B0D9B8A14F}"/>
              </a:ext>
            </a:extLst>
          </p:cNvPr>
          <p:cNvSpPr/>
          <p:nvPr userDrawn="1"/>
        </p:nvSpPr>
        <p:spPr>
          <a:xfrm>
            <a:off x="794449" y="768764"/>
            <a:ext cx="1472002" cy="576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837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FF025D24-2A1F-4A67-B11B-BBB27058480F}"/>
              </a:ext>
            </a:extLst>
          </p:cNvPr>
          <p:cNvSpPr/>
          <p:nvPr userDrawn="1"/>
        </p:nvSpPr>
        <p:spPr>
          <a:xfrm>
            <a:off x="170917" y="170916"/>
            <a:ext cx="8802168" cy="6537533"/>
          </a:xfrm>
          <a:custGeom>
            <a:avLst/>
            <a:gdLst/>
            <a:ahLst/>
            <a:cxnLst/>
            <a:rect l="l" t="t" r="r" b="b"/>
            <a:pathLst>
              <a:path w="8999855" h="6713855">
                <a:moveTo>
                  <a:pt x="0" y="6713410"/>
                </a:moveTo>
                <a:lnTo>
                  <a:pt x="8999410" y="6713410"/>
                </a:lnTo>
                <a:lnTo>
                  <a:pt x="8999410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16806"/>
            <a:ext cx="7772400" cy="1527339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</a:t>
            </a:r>
            <a:br>
              <a:rPr lang="en-US" dirty="0"/>
            </a:br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7788" y="4012237"/>
            <a:ext cx="6858000" cy="1106693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  <a:br>
              <a:rPr lang="en-US" dirty="0"/>
            </a:br>
            <a:r>
              <a:rPr lang="en-US" dirty="0"/>
              <a:t>Insert presenter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88687" y="6154347"/>
            <a:ext cx="20574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E19778BA-78CF-4F59-A9D6-A20950FB3B1D}"/>
              </a:ext>
            </a:extLst>
          </p:cNvPr>
          <p:cNvSpPr/>
          <p:nvPr userDrawn="1"/>
        </p:nvSpPr>
        <p:spPr>
          <a:xfrm>
            <a:off x="824129" y="38200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60625C31-2A9C-4627-8FD8-77B68A2A7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94" y="762000"/>
            <a:ext cx="2552491" cy="8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92571"/>
            <a:ext cx="7886700" cy="4014315"/>
          </a:xfrm>
        </p:spPr>
        <p:txBody>
          <a:bodyPr/>
          <a:lstStyle>
            <a:lvl1pPr>
              <a:spcBef>
                <a:spcPts val="960"/>
              </a:spcBef>
              <a:buClr>
                <a:srgbClr val="AEB4B9"/>
              </a:buClr>
              <a:defRPr sz="2600"/>
            </a:lvl1pPr>
            <a:lvl2pPr>
              <a:spcBef>
                <a:spcPts val="960"/>
              </a:spcBef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68BAA43-A8BD-4E49-AC41-15EB71CFB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156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AB56063-C065-4615-AFC7-4C57FC33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Picture 12" descr="Lancaster University">
            <a:extLst>
              <a:ext uri="{FF2B5EF4-FFF2-40B4-BE49-F238E27FC236}">
                <a16:creationId xmlns:a16="http://schemas.microsoft.com/office/drawing/2014/main" id="{6DA54611-9D21-4ACE-A640-5AE6BB84A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8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2092569"/>
            <a:ext cx="7011865" cy="4014317"/>
          </a:xfrm>
        </p:spPr>
        <p:txBody>
          <a:bodyPr/>
          <a:lstStyle>
            <a:lvl1pPr marL="0" indent="0">
              <a:spcBef>
                <a:spcPts val="960"/>
              </a:spcBef>
              <a:buClr>
                <a:srgbClr val="AEB4B9"/>
              </a:buClr>
              <a:buNone/>
              <a:defRPr sz="2600"/>
            </a:lvl1pPr>
            <a:lvl2pPr>
              <a:spcBef>
                <a:spcPts val="960"/>
              </a:spcBef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68BAA43-A8BD-4E49-AC41-15EB71CFB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46FC20C-FB86-4874-BEA9-18FB8BD1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12CCF8-17A7-457E-88AC-25B11FB5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748BDBDA-A7FA-4360-8B54-69F175B28C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5705" y="2205022"/>
            <a:ext cx="7434930" cy="1399152"/>
          </a:xfrm>
        </p:spPr>
        <p:txBody>
          <a:bodyPr anchor="b">
            <a:normAutofit/>
          </a:bodyPr>
          <a:lstStyle>
            <a:lvl1pPr algn="l">
              <a:lnSpc>
                <a:spcPts val="3300"/>
              </a:lnSpc>
              <a:spcBef>
                <a:spcPts val="832"/>
              </a:spcBef>
              <a:defRPr sz="45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ADBCC1D-FAB7-4466-BDC3-BEF345060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BF8A9E9D-EA51-4193-885C-A9F0845D5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091" y="3845584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Picture 11" descr="Lancaster University">
            <a:extLst>
              <a:ext uri="{FF2B5EF4-FFF2-40B4-BE49-F238E27FC236}">
                <a16:creationId xmlns:a16="http://schemas.microsoft.com/office/drawing/2014/main" id="{34997FEC-8F79-47A3-A568-1CC27D45B9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60" y="1858523"/>
            <a:ext cx="3868340" cy="64655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860" y="2505075"/>
            <a:ext cx="3868340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858523"/>
            <a:ext cx="3887391" cy="64655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2D96272-B6FE-48B8-8E57-4844275004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AB714264-F8FF-4258-B4EE-B3548F169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A618DBC-FC1D-459B-8E1E-C65F284C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 descr="Lancaster University">
            <a:extLst>
              <a:ext uri="{FF2B5EF4-FFF2-40B4-BE49-F238E27FC236}">
                <a16:creationId xmlns:a16="http://schemas.microsoft.com/office/drawing/2014/main" id="{2CBC7160-5C30-425D-A5BA-EFAFF03A0F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B60475B-7D3F-4BE2-9C2D-BBD84BDFE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9307" y="61068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4EA18C7-0A5B-4754-87DB-56029965C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1791" y="1858523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B6B0ED-30AC-43D0-AC8A-25DADB23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340481" cy="1022473"/>
          </a:xfrm>
        </p:spPr>
        <p:txBody>
          <a:bodyPr>
            <a:normAutofit/>
          </a:bodyPr>
          <a:lstStyle>
            <a:lvl1pPr>
              <a:lnSpc>
                <a:spcPts val="3600"/>
              </a:lnSpc>
              <a:spcBef>
                <a:spcPts val="320"/>
              </a:spcBef>
              <a:defRPr sz="34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94FC4F8C-FC3E-4621-A8E4-01B9FA26ED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8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B228C834-E0BF-4130-9AA4-11A4C62B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003" y="95973"/>
            <a:ext cx="8964539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8588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67" r:id="rId2"/>
    <p:sldLayoutId id="2147483683" r:id="rId3"/>
    <p:sldLayoutId id="2147483682" r:id="rId4"/>
    <p:sldLayoutId id="2147483668" r:id="rId5"/>
    <p:sldLayoutId id="2147483684" r:id="rId6"/>
    <p:sldLayoutId id="2147483679" r:id="rId7"/>
    <p:sldLayoutId id="2147483653" r:id="rId8"/>
    <p:sldLayoutId id="2147483672" r:id="rId9"/>
    <p:sldLayoutId id="214748368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.rebuschat@Lancaster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pastyle.org/apastyle/2010/06/formatting-statistics-using-brackets.html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epdf/10.1080/00031305.2016.1154108?needAccess=true&amp;role=butt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cscistatistics.com/pvalues/tdistribution.aspx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mailto:p.rebuschat@Lancaster.ac.u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1E2-2367-4C1F-B4FE-3EB55EC77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Quantitative Research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EED3-C2AC-4450-A7FA-4574FCADC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March 6, 2023</a:t>
            </a:r>
          </a:p>
          <a:p>
            <a:r>
              <a:rPr lang="en-GB" dirty="0"/>
              <a:t>Professor Patrick Rebuschat</a:t>
            </a:r>
          </a:p>
          <a:p>
            <a:r>
              <a:rPr lang="en-GB" sz="2400" dirty="0" err="1">
                <a:hlinkClick r:id="rId3"/>
              </a:rPr>
              <a:t>p.rebuschat@lancaster.ac.uk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6797-6EA7-4696-9934-2BCE8C54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6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lv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DA213-2CC7-B84E-B500-5D7BC7B3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2018860"/>
            <a:ext cx="7920000" cy="4303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239C4-CB5C-A445-9FBE-619EE64477E7}"/>
              </a:ext>
            </a:extLst>
          </p:cNvPr>
          <p:cNvSpPr txBox="1"/>
          <p:nvPr/>
        </p:nvSpPr>
        <p:spPr>
          <a:xfrm>
            <a:off x="6231466" y="3531424"/>
            <a:ext cx="204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error lines (SD of sampling distribution)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7A5216-1D02-0D4C-9AE1-C5F7C5A694DD}"/>
              </a:ext>
            </a:extLst>
          </p:cNvPr>
          <p:cNvCxnSpPr>
            <a:cxnSpLocks/>
          </p:cNvCxnSpPr>
          <p:nvPr/>
        </p:nvCxnSpPr>
        <p:spPr>
          <a:xfrm flipH="1">
            <a:off x="6587614" y="4454754"/>
            <a:ext cx="432618" cy="795672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7849795-551E-BD4C-A38B-FBD0D933F916}"/>
              </a:ext>
            </a:extLst>
          </p:cNvPr>
          <p:cNvSpPr/>
          <p:nvPr/>
        </p:nvSpPr>
        <p:spPr>
          <a:xfrm>
            <a:off x="628650" y="4542020"/>
            <a:ext cx="815240" cy="16489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246025-9BC8-764D-B929-C39C72084C62}"/>
              </a:ext>
            </a:extLst>
          </p:cNvPr>
          <p:cNvSpPr/>
          <p:nvPr/>
        </p:nvSpPr>
        <p:spPr>
          <a:xfrm>
            <a:off x="1702945" y="4770144"/>
            <a:ext cx="935324" cy="154125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22A610-A329-7A4C-B0E8-421D797F4B6B}"/>
              </a:ext>
            </a:extLst>
          </p:cNvPr>
          <p:cNvSpPr>
            <a:spLocks noChangeAspect="1"/>
          </p:cNvSpPr>
          <p:nvPr/>
        </p:nvSpPr>
        <p:spPr>
          <a:xfrm>
            <a:off x="2632735" y="459448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👈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FBF629-8B27-7642-97A0-EBF51D2B632A}"/>
              </a:ext>
            </a:extLst>
          </p:cNvPr>
          <p:cNvSpPr/>
          <p:nvPr/>
        </p:nvSpPr>
        <p:spPr>
          <a:xfrm>
            <a:off x="-42656" y="438374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98D4E5-F7C7-0A40-A2C3-6B02E251A85A}"/>
                  </a:ext>
                </a:extLst>
              </p:cNvPr>
              <p:cNvSpPr/>
              <p:nvPr/>
            </p:nvSpPr>
            <p:spPr>
              <a:xfrm>
                <a:off x="2955900" y="407107"/>
                <a:ext cx="2813618" cy="1134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endParaRPr lang="en-GB" sz="24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400" dirty="0">
                              <a:sym typeface="Symbol" pitchFamily="2" charset="2"/>
                            </a:rPr>
                            <m:t>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98D4E5-F7C7-0A40-A2C3-6B02E251A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900" y="407107"/>
                <a:ext cx="2813618" cy="1134734"/>
              </a:xfrm>
              <a:prstGeom prst="rect">
                <a:avLst/>
              </a:prstGeom>
              <a:blipFill>
                <a:blip r:embed="rId4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29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of estimation (M – </a:t>
            </a:r>
            <a:r>
              <a:rPr lang="en-GB" dirty="0">
                <a:sym typeface="Symbol" pitchFamily="2" charset="2"/>
              </a:rPr>
              <a:t>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630DF-9693-E245-8F6B-D80E81F6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2084083"/>
            <a:ext cx="7920000" cy="44108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424AE3-83C1-6348-9EF0-A99054D8A627}"/>
              </a:ext>
            </a:extLst>
          </p:cNvPr>
          <p:cNvSpPr/>
          <p:nvPr/>
        </p:nvSpPr>
        <p:spPr>
          <a:xfrm>
            <a:off x="6544159" y="3489293"/>
            <a:ext cx="169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The distance from the M “bubble” to the </a:t>
            </a:r>
            <a:r>
              <a:rPr lang="en-GB" sz="1600" dirty="0">
                <a:sym typeface="Symbol" pitchFamily="2" charset="2"/>
              </a:rPr>
              <a:t> 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AFC50-6725-844A-91FB-DC4D6051524B}"/>
              </a:ext>
            </a:extLst>
          </p:cNvPr>
          <p:cNvSpPr/>
          <p:nvPr/>
        </p:nvSpPr>
        <p:spPr>
          <a:xfrm>
            <a:off x="3023420" y="5239435"/>
            <a:ext cx="21385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THE EE from sample to sample, i.e. from green bubble to green bubble.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6F95D-A1A8-F940-8FEE-966E1FA568D3}"/>
              </a:ext>
            </a:extLst>
          </p:cNvPr>
          <p:cNvSpPr/>
          <p:nvPr/>
        </p:nvSpPr>
        <p:spPr>
          <a:xfrm>
            <a:off x="4667130" y="425647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1722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Margin of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D3B92-192D-6E45-B8C4-B65BCF48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2079164"/>
            <a:ext cx="7920000" cy="43033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92C258-4CDB-7344-B10C-BB06C055C3F3}"/>
              </a:ext>
            </a:extLst>
          </p:cNvPr>
          <p:cNvSpPr/>
          <p:nvPr/>
        </p:nvSpPr>
        <p:spPr>
          <a:xfrm>
            <a:off x="3279066" y="3446340"/>
            <a:ext cx="1457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1.96 SE from </a:t>
            </a:r>
            <a:r>
              <a:rPr lang="en-GB" sz="1400" dirty="0">
                <a:sym typeface="Symbol" pitchFamily="2" charset="2"/>
              </a:rPr>
              <a:t> in each direction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53310-6ECD-0B4E-8A46-5F471E1E3DCE}"/>
              </a:ext>
            </a:extLst>
          </p:cNvPr>
          <p:cNvSpPr/>
          <p:nvPr/>
        </p:nvSpPr>
        <p:spPr>
          <a:xfrm>
            <a:off x="5477113" y="4271793"/>
            <a:ext cx="431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B5121B"/>
                </a:solidFill>
                <a:sym typeface="Symbol" pitchFamily="2" charset="2"/>
              </a:rPr>
              <a:t> </a:t>
            </a:r>
            <a:endParaRPr lang="en-US" sz="2400" dirty="0">
              <a:solidFill>
                <a:srgbClr val="B5121B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6C632D-FBB1-C24C-A120-3090D2BF9F4C}"/>
              </a:ext>
            </a:extLst>
          </p:cNvPr>
          <p:cNvSpPr/>
          <p:nvPr/>
        </p:nvSpPr>
        <p:spPr>
          <a:xfrm>
            <a:off x="-42656" y="451865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👉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887961-C3FE-0D44-B4C4-2A48DBC652F8}"/>
              </a:ext>
            </a:extLst>
          </p:cNvPr>
          <p:cNvSpPr/>
          <p:nvPr/>
        </p:nvSpPr>
        <p:spPr>
          <a:xfrm>
            <a:off x="628650" y="4714405"/>
            <a:ext cx="815240" cy="16489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81C560B-4DD6-754E-9002-B6E200517D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3198" y="613760"/>
                <a:ext cx="4008802" cy="79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5121B"/>
                </a:solidFill>
              </a:ln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𝑀𝑂𝐸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1.96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=1.96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000" dirty="0">
                              <a:sym typeface="Symbol" pitchFamily="2" charset="2"/>
                            </a:rPr>
                            <m:t>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81C560B-4DD6-754E-9002-B6E200517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198" y="613760"/>
                <a:ext cx="4008802" cy="79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B5121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216E3B8-0794-7A4D-A376-9F6394146AA9}"/>
              </a:ext>
            </a:extLst>
          </p:cNvPr>
          <p:cNvSpPr/>
          <p:nvPr/>
        </p:nvSpPr>
        <p:spPr>
          <a:xfrm>
            <a:off x="6616808" y="3446340"/>
            <a:ext cx="16908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Largest likely estimation error.</a:t>
            </a:r>
          </a:p>
          <a:p>
            <a:endParaRPr lang="en-GB" sz="1600" dirty="0"/>
          </a:p>
          <a:p>
            <a:r>
              <a:rPr lang="en-GB" sz="1600" dirty="0"/>
              <a:t>“Likely” usually means there’s a 95% chance that the estimation error is less than the MOE.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2888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sample means fall </a:t>
            </a:r>
            <a:r>
              <a:rPr lang="en-GB" b="1" dirty="0"/>
              <a:t>within</a:t>
            </a:r>
            <a:r>
              <a:rPr lang="en-GB" dirty="0"/>
              <a:t> MOE boundaries.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49B70D-5361-044D-A2B8-96D787C0A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000" y="2112843"/>
            <a:ext cx="7920000" cy="43033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3263F9-8EBE-2C48-B819-1E36A5B5803E}"/>
              </a:ext>
            </a:extLst>
          </p:cNvPr>
          <p:cNvSpPr/>
          <p:nvPr/>
        </p:nvSpPr>
        <p:spPr>
          <a:xfrm>
            <a:off x="6450349" y="3384492"/>
            <a:ext cx="1830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Remember: 95% of observations will fall within 1.96 SE to the right and to the left of the mean </a:t>
            </a:r>
            <a:r>
              <a:rPr lang="en-GB" dirty="0">
                <a:sym typeface="Symbol" pitchFamily="2" charset="2"/>
              </a:rPr>
              <a:t>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77F3C6-25B7-6E41-9EE0-0F1701819B0A}"/>
              </a:ext>
            </a:extLst>
          </p:cNvPr>
          <p:cNvCxnSpPr>
            <a:cxnSpLocks/>
          </p:cNvCxnSpPr>
          <p:nvPr/>
        </p:nvCxnSpPr>
        <p:spPr>
          <a:xfrm flipH="1">
            <a:off x="5417381" y="4365523"/>
            <a:ext cx="993252" cy="773295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06501B-BDB7-AA4F-9541-5896907601FF}"/>
              </a:ext>
            </a:extLst>
          </p:cNvPr>
          <p:cNvCxnSpPr>
            <a:cxnSpLocks/>
          </p:cNvCxnSpPr>
          <p:nvPr/>
        </p:nvCxnSpPr>
        <p:spPr>
          <a:xfrm flipH="1">
            <a:off x="5923935" y="4365523"/>
            <a:ext cx="486698" cy="773295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28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3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Confidence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0437D-7A94-D74A-9F25-112F633A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511" y="2501390"/>
            <a:ext cx="2221705" cy="2205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8B283-78B6-5148-849F-6638EBAF9945}"/>
              </a:ext>
            </a:extLst>
          </p:cNvPr>
          <p:cNvSpPr txBox="1"/>
          <p:nvPr/>
        </p:nvSpPr>
        <p:spPr>
          <a:xfrm>
            <a:off x="6400801" y="5099144"/>
            <a:ext cx="138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Cumming (2012)</a:t>
            </a:r>
          </a:p>
        </p:txBody>
      </p:sp>
    </p:spTree>
    <p:extLst>
      <p:ext uri="{BB962C8B-B14F-4D97-AF65-F5344CB8AC3E}">
        <p14:creationId xmlns:p14="http://schemas.microsoft.com/office/powerpoint/2010/main" val="1302521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confidence interval?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The confidence interval is the interval we draw around our point estimate.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pt-BR" i="1" dirty="0" err="1">
                <a:latin typeface="Cambria" panose="02040503050406030204" pitchFamily="18" charset="0"/>
              </a:rPr>
              <a:t>Confidence</a:t>
            </a:r>
            <a:r>
              <a:rPr lang="pt-BR" i="1" dirty="0">
                <a:latin typeface="Cambria" panose="02040503050406030204" pitchFamily="18" charset="0"/>
              </a:rPr>
              <a:t> </a:t>
            </a:r>
            <a:r>
              <a:rPr lang="pt-BR" i="1" dirty="0" err="1">
                <a:latin typeface="Cambria" panose="02040503050406030204" pitchFamily="18" charset="0"/>
              </a:rPr>
              <a:t>interval</a:t>
            </a:r>
            <a:r>
              <a:rPr lang="pt-BR" i="1" dirty="0">
                <a:latin typeface="Cambria" panose="02040503050406030204" pitchFamily="18" charset="0"/>
              </a:rPr>
              <a:t> [M – MOE, M + MOE]</a:t>
            </a:r>
            <a:endParaRPr lang="en-GB" i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range of values that we are 95% confident contains the population parameter.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A552C-8821-A04F-9C5B-3DD115822391}"/>
              </a:ext>
            </a:extLst>
          </p:cNvPr>
          <p:cNvSpPr/>
          <p:nvPr/>
        </p:nvSpPr>
        <p:spPr>
          <a:xfrm>
            <a:off x="841513" y="3129147"/>
            <a:ext cx="7460974" cy="1285461"/>
          </a:xfrm>
          <a:prstGeom prst="rect">
            <a:avLst/>
          </a:prstGeom>
          <a:noFill/>
          <a:ln>
            <a:solidFill>
              <a:srgbClr val="B51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64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Confidence interval for one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1F963-0EC3-2742-8F77-BC4194D3A2BD}"/>
              </a:ext>
            </a:extLst>
          </p:cNvPr>
          <p:cNvSpPr txBox="1"/>
          <p:nvPr/>
        </p:nvSpPr>
        <p:spPr>
          <a:xfrm>
            <a:off x="2984216" y="3373539"/>
            <a:ext cx="157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36 out of 37 cases (97%)!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394BE-3945-E342-A8B4-9DC57AB6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6" y="1956842"/>
            <a:ext cx="7920000" cy="43300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63114D-20B4-014B-93C7-C18D4B8E6547}"/>
              </a:ext>
            </a:extLst>
          </p:cNvPr>
          <p:cNvSpPr/>
          <p:nvPr/>
        </p:nvSpPr>
        <p:spPr>
          <a:xfrm>
            <a:off x="3868994" y="396285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Confidence interval:</a:t>
            </a:r>
          </a:p>
          <a:p>
            <a:r>
              <a:rPr lang="en-GB" dirty="0"/>
              <a:t>A range of values that we are </a:t>
            </a:r>
            <a:r>
              <a:rPr lang="en-GB" b="1" dirty="0"/>
              <a:t>95% confident </a:t>
            </a:r>
            <a:r>
              <a:rPr lang="en-GB" dirty="0"/>
              <a:t>contains the population parameter.</a:t>
            </a:r>
          </a:p>
          <a:p>
            <a:endParaRPr lang="en-GB" dirty="0"/>
          </a:p>
          <a:p>
            <a:r>
              <a:rPr lang="en-GB" dirty="0"/>
              <a:t>We usually report 95% confidence level (but you can increase or decrease).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D67989-68D1-0E44-B7B7-8134C276C118}"/>
              </a:ext>
            </a:extLst>
          </p:cNvPr>
          <p:cNvCxnSpPr>
            <a:cxnSpLocks/>
          </p:cNvCxnSpPr>
          <p:nvPr/>
        </p:nvCxnSpPr>
        <p:spPr>
          <a:xfrm flipV="1">
            <a:off x="4807974" y="3293806"/>
            <a:ext cx="766917" cy="726064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2076D6-5134-3E4E-BB3F-223EE6BC7C95}"/>
              </a:ext>
            </a:extLst>
          </p:cNvPr>
          <p:cNvCxnSpPr>
            <a:cxnSpLocks/>
          </p:cNvCxnSpPr>
          <p:nvPr/>
        </p:nvCxnSpPr>
        <p:spPr>
          <a:xfrm flipV="1">
            <a:off x="4807974" y="3293806"/>
            <a:ext cx="1591546" cy="726064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D72AA-04E0-4C40-8274-B9D7FE8E453F}"/>
              </a:ext>
            </a:extLst>
          </p:cNvPr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C41D4-C09A-914D-A790-C4CB6C000360}"/>
              </a:ext>
            </a:extLst>
          </p:cNvPr>
          <p:cNvSpPr>
            <a:spLocks noChangeAspect="1"/>
          </p:cNvSpPr>
          <p:nvPr/>
        </p:nvSpPr>
        <p:spPr>
          <a:xfrm>
            <a:off x="2347599" y="509592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👈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D06CAB-9920-B244-839B-17C90BEB06D1}"/>
              </a:ext>
            </a:extLst>
          </p:cNvPr>
          <p:cNvSpPr/>
          <p:nvPr/>
        </p:nvSpPr>
        <p:spPr>
          <a:xfrm>
            <a:off x="-42656" y="496110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👉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C3E91-BB28-2748-A012-C8BD44D674DF}"/>
              </a:ext>
            </a:extLst>
          </p:cNvPr>
          <p:cNvSpPr/>
          <p:nvPr/>
        </p:nvSpPr>
        <p:spPr>
          <a:xfrm>
            <a:off x="628650" y="5156859"/>
            <a:ext cx="815240" cy="16489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22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confidence interval?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The </a:t>
            </a:r>
            <a:r>
              <a:rPr lang="en-GB" sz="2200" b="1" dirty="0"/>
              <a:t>values within the CI </a:t>
            </a:r>
            <a:r>
              <a:rPr lang="en-GB" sz="2200" dirty="0"/>
              <a:t>are </a:t>
            </a:r>
            <a:r>
              <a:rPr lang="en-GB" sz="2200" b="1" dirty="0"/>
              <a:t>plausible</a:t>
            </a:r>
            <a:r>
              <a:rPr lang="en-GB" sz="2200" dirty="0"/>
              <a:t> for the population parameter being estimated. 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Values outside the interval the CI are relatively implausible. 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dirty="0"/>
              <a:t>The width of the CI tells us </a:t>
            </a:r>
            <a:r>
              <a:rPr lang="en-GB" sz="2200" b="1" dirty="0"/>
              <a:t>how precise</a:t>
            </a:r>
            <a:r>
              <a:rPr lang="en-GB" sz="2200" dirty="0"/>
              <a:t> our point estimate (M) is. </a:t>
            </a:r>
          </a:p>
          <a:p>
            <a:r>
              <a:rPr lang="en-GB" sz="2200" dirty="0"/>
              <a:t>If the CI is narrow, then our estimation is very precise estimate.</a:t>
            </a:r>
          </a:p>
          <a:p>
            <a:r>
              <a:rPr lang="en-GB" sz="2200" dirty="0"/>
              <a:t>If the CI is wide, then our estimation is less precise.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DF03A-F7FD-1A47-B067-441684EB641D}"/>
              </a:ext>
            </a:extLst>
          </p:cNvPr>
          <p:cNvSpPr/>
          <p:nvPr/>
        </p:nvSpPr>
        <p:spPr>
          <a:xfrm>
            <a:off x="4279061" y="1593089"/>
            <a:ext cx="4066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i="1" dirty="0" err="1">
                <a:latin typeface="Cambria" panose="02040503050406030204" pitchFamily="18" charset="0"/>
              </a:rPr>
              <a:t>Confidence</a:t>
            </a:r>
            <a:r>
              <a:rPr lang="pt-BR" i="1" dirty="0">
                <a:latin typeface="Cambria" panose="02040503050406030204" pitchFamily="18" charset="0"/>
              </a:rPr>
              <a:t> </a:t>
            </a:r>
            <a:r>
              <a:rPr lang="pt-BR" i="1" dirty="0" err="1">
                <a:latin typeface="Cambria" panose="02040503050406030204" pitchFamily="18" charset="0"/>
              </a:rPr>
              <a:t>interval</a:t>
            </a:r>
            <a:r>
              <a:rPr lang="pt-BR" i="1" dirty="0">
                <a:latin typeface="Cambria" panose="02040503050406030204" pitchFamily="18" charset="0"/>
              </a:rPr>
              <a:t> [M – MOE, M + MOE]</a:t>
            </a:r>
            <a:endParaRPr lang="en-GB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4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often does the CI include the population parameter </a:t>
            </a:r>
            <a:r>
              <a:rPr lang="en-GB" dirty="0">
                <a:sym typeface="Symbol" pitchFamily="2" charset="2"/>
              </a:rPr>
              <a:t>?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D03DF-44D4-134E-9E49-AE88AC5D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50" y="1941717"/>
            <a:ext cx="7920000" cy="4330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1F963-0EC3-2742-8F77-BC4194D3A2BD}"/>
              </a:ext>
            </a:extLst>
          </p:cNvPr>
          <p:cNvSpPr txBox="1"/>
          <p:nvPr/>
        </p:nvSpPr>
        <p:spPr>
          <a:xfrm>
            <a:off x="2984215" y="3373539"/>
            <a:ext cx="1784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drew 37 samples (green bubbles), and placed CIs around each (green intervals)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8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Reminder from last week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91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5AFD3D-31FD-F141-A1E4-F2C003F8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971213"/>
            <a:ext cx="7920000" cy="4330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36 out of 37 cases (97%)!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1F963-0EC3-2742-8F77-BC4194D3A2BD}"/>
              </a:ext>
            </a:extLst>
          </p:cNvPr>
          <p:cNvSpPr txBox="1"/>
          <p:nvPr/>
        </p:nvSpPr>
        <p:spPr>
          <a:xfrm>
            <a:off x="3279066" y="3727500"/>
            <a:ext cx="1571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Only one CI did not include the population parameter!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923C7-5CD6-3145-97C3-F68A728612BE}"/>
              </a:ext>
            </a:extLst>
          </p:cNvPr>
          <p:cNvSpPr/>
          <p:nvPr/>
        </p:nvSpPr>
        <p:spPr>
          <a:xfrm>
            <a:off x="-42656" y="546255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👉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5EB10-E0CA-D349-B8D5-760B8F076903}"/>
              </a:ext>
            </a:extLst>
          </p:cNvPr>
          <p:cNvSpPr/>
          <p:nvPr/>
        </p:nvSpPr>
        <p:spPr>
          <a:xfrm>
            <a:off x="628650" y="5658307"/>
            <a:ext cx="815240" cy="16489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7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like magic (except it isn’t)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1F963-0EC3-2742-8F77-BC4194D3A2BD}"/>
              </a:ext>
            </a:extLst>
          </p:cNvPr>
          <p:cNvSpPr txBox="1"/>
          <p:nvPr/>
        </p:nvSpPr>
        <p:spPr>
          <a:xfrm>
            <a:off x="2984216" y="3373539"/>
            <a:ext cx="157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36 out of 37 cases (97%)!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394BE-3945-E342-A8B4-9DC57AB6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6" y="1956842"/>
            <a:ext cx="7920000" cy="433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8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the 95% CI: </a:t>
            </a:r>
            <a:br>
              <a:rPr lang="en-GB" dirty="0"/>
            </a:br>
            <a:r>
              <a:rPr lang="en-GB" dirty="0"/>
              <a:t>When we know </a:t>
            </a:r>
            <a:r>
              <a:rPr lang="en-GB" dirty="0">
                <a:sym typeface="Symbol" pitchFamily="2" charset="2"/>
              </a:rPr>
              <a:t>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34153"/>
                <a:ext cx="7886700" cy="3872733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b="0" i="1" baseline="-25000" smtClean="0"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1.96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GB" dirty="0">
                                  <a:sym typeface="Symbol" pitchFamily="2" charset="2"/>
                                </a:rPr>
                                <m:t>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1.96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GB" dirty="0">
                                  <a:sym typeface="Symbol" pitchFamily="2" charset="2"/>
                                </a:rPr>
                                <m:t>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r>
                  <a:rPr lang="en-GB" dirty="0"/>
                  <a:t>If </a:t>
                </a:r>
                <a:r>
                  <a:rPr lang="en-GB" dirty="0">
                    <a:sym typeface="Symbol" pitchFamily="2" charset="2"/>
                  </a:rPr>
                  <a:t></a:t>
                </a:r>
                <a:r>
                  <a:rPr lang="en-GB" dirty="0"/>
                  <a:t> is known, calculated MOE with z</a:t>
                </a:r>
                <a:r>
                  <a:rPr lang="en-GB" baseline="-25000" dirty="0"/>
                  <a:t>95 </a:t>
                </a:r>
                <a:r>
                  <a:rPr lang="en-GB" dirty="0"/>
                  <a:t>= 1.96. (At this point, z should be clear, standard score, explain standard normal.)</a:t>
                </a:r>
              </a:p>
              <a:p>
                <a:pPr lvl="0"/>
                <a:r>
                  <a:rPr lang="en-GB" dirty="0"/>
                  <a:t>If </a:t>
                </a:r>
                <a:r>
                  <a:rPr lang="en-GB" dirty="0">
                    <a:sym typeface="Symbol" pitchFamily="2" charset="2"/>
                  </a:rPr>
                  <a:t></a:t>
                </a:r>
                <a:r>
                  <a:rPr lang="en-GB" dirty="0"/>
                  <a:t> is not known, we use SD as our estimate for </a:t>
                </a:r>
                <a:r>
                  <a:rPr lang="en-GB" dirty="0">
                    <a:sym typeface="Symbol" pitchFamily="2" charset="2"/>
                  </a:rPr>
                  <a:t></a:t>
                </a:r>
                <a:r>
                  <a:rPr lang="en-GB" dirty="0"/>
                  <a:t>. But in that case, we need to use a critical value of t. For this, we use the appropriate value for the degrees of freedom (</a:t>
                </a:r>
                <a:r>
                  <a:rPr lang="en-GB" dirty="0" err="1"/>
                  <a:t>df</a:t>
                </a:r>
                <a:r>
                  <a:rPr lang="en-GB" dirty="0"/>
                  <a:t>). t</a:t>
                </a:r>
                <a:r>
                  <a:rPr lang="en-GB" baseline="-25000" dirty="0"/>
                  <a:t>95</a:t>
                </a:r>
                <a:r>
                  <a:rPr lang="en-GB" dirty="0"/>
                  <a:t> = (N – 1).</a:t>
                </a:r>
              </a:p>
              <a:p>
                <a:pPr lvl="0"/>
                <a:r>
                  <a:rPr lang="en-GB" dirty="0"/>
                  <a:t>To get the t value, we need to know the sample size.</a:t>
                </a:r>
              </a:p>
              <a:p>
                <a:pPr lvl="0"/>
                <a:r>
                  <a:rPr lang="en-GB" dirty="0"/>
                  <a:t>The 95% CI is [M – t95(N-1) x s / SQRT(N), M + t95(N-1) x s / SQRT(N)]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34153"/>
                <a:ext cx="7886700" cy="3872733"/>
              </a:xfrm>
              <a:blipFill>
                <a:blip r:embed="rId3"/>
                <a:stretch>
                  <a:fillRect l="-1286" r="-643" b="-159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EA193F-6295-8E47-8BAF-B35A88F4D1B7}"/>
              </a:ext>
            </a:extLst>
          </p:cNvPr>
          <p:cNvSpPr txBox="1"/>
          <p:nvPr/>
        </p:nvSpPr>
        <p:spPr>
          <a:xfrm>
            <a:off x="4572000" y="1864821"/>
            <a:ext cx="199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z-distribution.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B20367-DE2D-294F-BF82-2A2941F12BC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503174" y="2234153"/>
            <a:ext cx="1067108" cy="823679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CB5A65-C189-1245-84E5-971CF3C1CEAA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570282" y="2234153"/>
            <a:ext cx="830518" cy="823679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375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Calculating the 95% CI: </a:t>
            </a:r>
            <a:br>
              <a:rPr lang="en-GB" dirty="0"/>
            </a:br>
            <a:r>
              <a:rPr lang="en-GB" dirty="0"/>
              <a:t>When we do NOT know </a:t>
            </a:r>
            <a:r>
              <a:rPr lang="en-GB" dirty="0">
                <a:sym typeface="Symbol" pitchFamily="2" charset="2"/>
              </a:rPr>
              <a:t> and when the sample size is small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34153"/>
                <a:ext cx="7886700" cy="3872733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baseline="-25000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b="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baseline="-2500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i="1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baseline="-2500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95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GB" b="0" i="0" dirty="0" smtClean="0">
                                  <a:solidFill>
                                    <a:srgbClr val="B5121B"/>
                                  </a:solidFill>
                                  <a:sym typeface="Symbol" pitchFamily="2" charset="2"/>
                                </a:rPr>
                                <m:t>s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baseline="-2500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95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GB" b="0" i="0" dirty="0" smtClean="0">
                                  <a:solidFill>
                                    <a:srgbClr val="B5121B"/>
                                  </a:solidFill>
                                  <a:sym typeface="Symbol" pitchFamily="2" charset="2"/>
                                </a:rPr>
                                <m:t>s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34153"/>
                <a:ext cx="7886700" cy="3872733"/>
              </a:xfrm>
              <a:blipFill>
                <a:blip r:embed="rId3"/>
                <a:stretch>
                  <a:fillRect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85626-67CA-DE42-B241-A1D791991FED}"/>
              </a:ext>
            </a:extLst>
          </p:cNvPr>
          <p:cNvSpPr txBox="1"/>
          <p:nvPr/>
        </p:nvSpPr>
        <p:spPr>
          <a:xfrm>
            <a:off x="516361" y="4463975"/>
            <a:ext cx="2811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sample SD of instead of (unknown) population SD </a:t>
            </a:r>
            <a:r>
              <a:rPr lang="en-GB" dirty="0">
                <a:sym typeface="Symbol" pitchFamily="2" charset="2"/>
              </a:rPr>
              <a:t>.</a:t>
            </a:r>
          </a:p>
          <a:p>
            <a:endParaRPr lang="en-GB" dirty="0">
              <a:sym typeface="Symbol" pitchFamily="2" charset="2"/>
            </a:endParaRPr>
          </a:p>
          <a:p>
            <a:r>
              <a:rPr lang="en-GB" dirty="0">
                <a:sym typeface="Symbol" pitchFamily="2" charset="2"/>
              </a:rPr>
              <a:t>And: Use</a:t>
            </a:r>
            <a:r>
              <a:rPr lang="en-US" dirty="0"/>
              <a:t> </a:t>
            </a:r>
            <a:r>
              <a:rPr lang="en-US" i="1" dirty="0"/>
              <a:t>t-</a:t>
            </a:r>
            <a:r>
              <a:rPr lang="en-US" dirty="0"/>
              <a:t>distribution instead of </a:t>
            </a:r>
            <a:r>
              <a:rPr lang="en-US" i="1" dirty="0"/>
              <a:t>z</a:t>
            </a:r>
            <a:r>
              <a:rPr lang="en-US" dirty="0"/>
              <a:t>-distribution.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14988-3D37-824D-99C5-F0153E065B64}"/>
              </a:ext>
            </a:extLst>
          </p:cNvPr>
          <p:cNvSpPr txBox="1"/>
          <p:nvPr/>
        </p:nvSpPr>
        <p:spPr>
          <a:xfrm>
            <a:off x="4134692" y="4808104"/>
            <a:ext cx="285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didn’t plug in a number here as </a:t>
            </a:r>
            <a:r>
              <a:rPr lang="en-US" i="1" dirty="0"/>
              <a:t>t</a:t>
            </a:r>
            <a:r>
              <a:rPr lang="en-US" baseline="-25000" dirty="0"/>
              <a:t>95</a:t>
            </a:r>
            <a:r>
              <a:rPr lang="en-US" dirty="0"/>
              <a:t> depends on the sample size. Look up the t-value for N-1 (</a:t>
            </a:r>
            <a:r>
              <a:rPr lang="en-US" dirty="0" err="1"/>
              <a:t>df</a:t>
            </a:r>
            <a:r>
              <a:rPr lang="en-US" dirty="0"/>
              <a:t>) via R.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22DB42-B8FB-954A-A83C-EF2275D15BD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395020" y="3844414"/>
            <a:ext cx="1165350" cy="963690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9E90F-76BA-1E46-888A-B491719EE85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560370" y="3844414"/>
            <a:ext cx="909711" cy="963690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60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t-distribution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The </a:t>
            </a:r>
            <a:r>
              <a:rPr lang="en-GB" sz="2800" i="1" dirty="0"/>
              <a:t>t</a:t>
            </a:r>
            <a:r>
              <a:rPr lang="en-GB" sz="2800" dirty="0"/>
              <a:t>-distribution is the distribution we use when</a:t>
            </a:r>
          </a:p>
          <a:p>
            <a:r>
              <a:rPr lang="en-GB" sz="2800" dirty="0"/>
              <a:t>we don’t know the population parameters (which is most common) and when </a:t>
            </a:r>
          </a:p>
          <a:p>
            <a:r>
              <a:rPr lang="en-GB" sz="2800" dirty="0"/>
              <a:t>the sample size N is small (anything below 30).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721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t-distribution </a:t>
            </a:r>
            <a:r>
              <a:rPr lang="en-GB" dirty="0"/>
              <a:t>is more conservative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34153"/>
            <a:ext cx="3379122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When we have observations in our sample, the </a:t>
            </a:r>
            <a:r>
              <a:rPr lang="en-GB" sz="2400" i="1" dirty="0"/>
              <a:t>t</a:t>
            </a:r>
            <a:r>
              <a:rPr lang="en-GB" sz="2400" dirty="0"/>
              <a:t>-distribution has fat tails, it’s </a:t>
            </a:r>
            <a:r>
              <a:rPr lang="en-GB" sz="2400" b="1" dirty="0"/>
              <a:t>more conservative </a:t>
            </a:r>
            <a:r>
              <a:rPr lang="en-GB" sz="2400" dirty="0"/>
              <a:t>than the </a:t>
            </a:r>
            <a:r>
              <a:rPr lang="en-GB" sz="2400" i="1" dirty="0"/>
              <a:t>z</a:t>
            </a:r>
            <a:r>
              <a:rPr lang="en-GB" sz="2400" dirty="0"/>
              <a:t>-distribution.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29F75-EF6B-9D4A-955D-BAD395DA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66"/>
          <a:stretch/>
        </p:blipFill>
        <p:spPr>
          <a:xfrm>
            <a:off x="4007773" y="2060021"/>
            <a:ext cx="4935254" cy="3297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FD49D-0CB3-894B-8FE4-5986EDA65788}"/>
              </a:ext>
            </a:extLst>
          </p:cNvPr>
          <p:cNvSpPr txBox="1"/>
          <p:nvPr/>
        </p:nvSpPr>
        <p:spPr>
          <a:xfrm>
            <a:off x="5949307" y="5746346"/>
            <a:ext cx="181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Brown (2021)</a:t>
            </a:r>
          </a:p>
        </p:txBody>
      </p:sp>
    </p:spTree>
    <p:extLst>
      <p:ext uri="{BB962C8B-B14F-4D97-AF65-F5344CB8AC3E}">
        <p14:creationId xmlns:p14="http://schemas.microsoft.com/office/powerpoint/2010/main" val="3355811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t-distribution </a:t>
            </a:r>
            <a:r>
              <a:rPr lang="en-GB" dirty="0"/>
              <a:t>depends on sample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34153"/>
            <a:ext cx="3655250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The shape of the </a:t>
            </a:r>
            <a:r>
              <a:rPr lang="en-GB" sz="2400" i="1" dirty="0"/>
              <a:t>t</a:t>
            </a:r>
            <a:r>
              <a:rPr lang="en-GB" sz="2400" dirty="0"/>
              <a:t>-distribution looks different depending on the degrees of freedom (N – 1).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E621C5-E28A-6047-864A-891CF5C6B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44"/>
          <a:stretch/>
        </p:blipFill>
        <p:spPr>
          <a:xfrm>
            <a:off x="3925239" y="2060021"/>
            <a:ext cx="5040000" cy="3335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749D50-DD36-334D-BA9F-A8010DC3BF87}"/>
              </a:ext>
            </a:extLst>
          </p:cNvPr>
          <p:cNvSpPr txBox="1"/>
          <p:nvPr/>
        </p:nvSpPr>
        <p:spPr>
          <a:xfrm>
            <a:off x="5949307" y="5746346"/>
            <a:ext cx="181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Brown (2021)</a:t>
            </a:r>
          </a:p>
        </p:txBody>
      </p:sp>
    </p:spTree>
    <p:extLst>
      <p:ext uri="{BB962C8B-B14F-4D97-AF65-F5344CB8AC3E}">
        <p14:creationId xmlns:p14="http://schemas.microsoft.com/office/powerpoint/2010/main" val="2632318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i="1" dirty="0"/>
              <a:t>t</a:t>
            </a:r>
            <a:r>
              <a:rPr lang="en-GB" dirty="0"/>
              <a:t>-distribution, </a:t>
            </a:r>
            <a:r>
              <a:rPr lang="en-GB" b="1" dirty="0" err="1"/>
              <a:t>df</a:t>
            </a:r>
            <a:r>
              <a:rPr lang="en-GB" b="1" dirty="0"/>
              <a:t> = 10 (meaning: N = 11)</a:t>
            </a:r>
            <a:r>
              <a:rPr lang="en-GB" dirty="0"/>
              <a:t>, t</a:t>
            </a:r>
            <a:r>
              <a:rPr lang="en-GB" baseline="-25000" dirty="0"/>
              <a:t>95</a:t>
            </a:r>
            <a:r>
              <a:rPr lang="en-GB" dirty="0"/>
              <a:t> = 2.228 for 95%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986F6-01B0-B847-BB75-339EA2E3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50" y="1921145"/>
            <a:ext cx="7920000" cy="4304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96DB34-FD07-3044-8955-42EE40436CC9}"/>
              </a:ext>
            </a:extLst>
          </p:cNvPr>
          <p:cNvSpPr/>
          <p:nvPr/>
        </p:nvSpPr>
        <p:spPr>
          <a:xfrm>
            <a:off x="4995085" y="5709774"/>
            <a:ext cx="121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</a:t>
            </a:r>
            <a:r>
              <a:rPr lang="en-GB" baseline="-25000" dirty="0"/>
              <a:t>95</a:t>
            </a:r>
            <a:r>
              <a:rPr lang="en-GB" dirty="0"/>
              <a:t> = 2.228 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5C7172-0632-C440-96A4-93E253D67EDA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798143" y="5447072"/>
            <a:ext cx="806244" cy="2627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A1303C-139A-6242-9E71-5915C9E59BA1}"/>
              </a:ext>
            </a:extLst>
          </p:cNvPr>
          <p:cNvCxnSpPr>
            <a:cxnSpLocks/>
          </p:cNvCxnSpPr>
          <p:nvPr/>
        </p:nvCxnSpPr>
        <p:spPr>
          <a:xfrm flipV="1">
            <a:off x="5604387" y="5447072"/>
            <a:ext cx="943897" cy="2627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51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i="1" dirty="0"/>
              <a:t>t</a:t>
            </a:r>
            <a:r>
              <a:rPr lang="en-GB" dirty="0"/>
              <a:t>-distribution, </a:t>
            </a:r>
            <a:r>
              <a:rPr lang="en-GB" b="1" dirty="0" err="1"/>
              <a:t>df</a:t>
            </a:r>
            <a:r>
              <a:rPr lang="en-GB" b="1" dirty="0"/>
              <a:t> = 89 (meaning: N = 90)</a:t>
            </a:r>
            <a:r>
              <a:rPr lang="en-GB" dirty="0"/>
              <a:t>, t</a:t>
            </a:r>
            <a:r>
              <a:rPr lang="en-GB" baseline="-25000" dirty="0"/>
              <a:t>95</a:t>
            </a:r>
            <a:r>
              <a:rPr lang="en-GB" dirty="0"/>
              <a:t> = 1.987 for 95%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2DA01-811C-1045-B76E-423D0E97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9938"/>
            <a:ext cx="7920000" cy="43040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11EFA9-3776-8943-A4CD-D886CF018FC9}"/>
              </a:ext>
            </a:extLst>
          </p:cNvPr>
          <p:cNvSpPr/>
          <p:nvPr/>
        </p:nvSpPr>
        <p:spPr>
          <a:xfrm>
            <a:off x="5054079" y="5762821"/>
            <a:ext cx="121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</a:t>
            </a:r>
            <a:r>
              <a:rPr lang="en-GB" baseline="-25000" dirty="0"/>
              <a:t>95</a:t>
            </a:r>
            <a:r>
              <a:rPr lang="en-GB" dirty="0"/>
              <a:t> = 1.987 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282556-DD7A-2E45-BBC2-7A23778E7AE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798143" y="5538753"/>
            <a:ext cx="865238" cy="2240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1DD25C-3A7F-174C-885D-9463E0B3007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663381" y="5529961"/>
            <a:ext cx="924230" cy="232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455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Example: Assume M = 45, SD = 10, N = 11. Then our CI calculation would look like this.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804425"/>
                <a:ext cx="7886700" cy="3872733"/>
              </a:xfrm>
            </p:spPr>
            <p:txBody>
              <a:bodyPr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baseline="-25000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b="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baseline="-25000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i="1">
                              <a:solidFill>
                                <a:srgbClr val="B5121B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=[45−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2.23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GB" b="0" i="0" dirty="0" smtClean="0">
                                  <a:solidFill>
                                    <a:schemeClr val="tx1"/>
                                  </a:solidFill>
                                  <a:sym typeface="Symbol" pitchFamily="2" charset="2"/>
                                </a:rPr>
                                <m:t>10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GB" b="0" i="0" dirty="0" smtClean="0">
                                  <a:solidFill>
                                    <a:schemeClr val="tx1"/>
                                  </a:solidFill>
                                  <a:sym typeface="Symbol" pitchFamily="2" charset="2"/>
                                </a:rPr>
                                <m:t>10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=[38.1, 51.9]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804425"/>
                <a:ext cx="7886700" cy="3872733"/>
              </a:xfrm>
              <a:blipFill>
                <a:blip r:embed="rId3"/>
                <a:stretch>
                  <a:fillRect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79692-5BA7-CE49-8FE1-3BF36E64B175}"/>
              </a:ext>
            </a:extLst>
          </p:cNvPr>
          <p:cNvSpPr/>
          <p:nvPr/>
        </p:nvSpPr>
        <p:spPr>
          <a:xfrm>
            <a:off x="5765160" y="1693559"/>
            <a:ext cx="3111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The t</a:t>
            </a:r>
            <a:r>
              <a:rPr lang="en-GB" baseline="-25000" dirty="0"/>
              <a:t>95</a:t>
            </a:r>
            <a:r>
              <a:rPr lang="en-GB" dirty="0"/>
              <a:t> value for </a:t>
            </a:r>
            <a:r>
              <a:rPr lang="en-GB" dirty="0" err="1"/>
              <a:t>df</a:t>
            </a:r>
            <a:r>
              <a:rPr lang="en-GB" dirty="0"/>
              <a:t> = 10 is 2.23.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CEDEB-3952-664F-A450-BF2EEE530259}"/>
              </a:ext>
            </a:extLst>
          </p:cNvPr>
          <p:cNvCxnSpPr>
            <a:stCxn id="7" idx="2"/>
          </p:cNvCxnSpPr>
          <p:nvPr/>
        </p:nvCxnSpPr>
        <p:spPr>
          <a:xfrm flipH="1">
            <a:off x="4178714" y="2062891"/>
            <a:ext cx="3142193" cy="741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890F2E-A00C-B94B-8597-AE034D21E4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15436" y="2062891"/>
            <a:ext cx="605471" cy="7415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3718847-330A-B54A-BF43-DBF7F871785E}"/>
              </a:ext>
            </a:extLst>
          </p:cNvPr>
          <p:cNvSpPr/>
          <p:nvPr/>
        </p:nvSpPr>
        <p:spPr>
          <a:xfrm>
            <a:off x="1755981" y="5931012"/>
            <a:ext cx="2691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dirty="0"/>
              <a:t>38.1 is the </a:t>
            </a:r>
            <a:r>
              <a:rPr lang="en-GB" b="1" dirty="0"/>
              <a:t>lower limit </a:t>
            </a:r>
            <a:r>
              <a:rPr lang="en-GB" dirty="0"/>
              <a:t>(LL).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2F8174-ED02-F548-A13C-EC193157EA04}"/>
              </a:ext>
            </a:extLst>
          </p:cNvPr>
          <p:cNvSpPr/>
          <p:nvPr/>
        </p:nvSpPr>
        <p:spPr>
          <a:xfrm>
            <a:off x="5574433" y="5919323"/>
            <a:ext cx="269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dirty="0"/>
              <a:t>51.9 is the </a:t>
            </a:r>
            <a:r>
              <a:rPr lang="en-GB" b="1" dirty="0"/>
              <a:t>upper limit </a:t>
            </a:r>
            <a:r>
              <a:rPr lang="en-GB" dirty="0"/>
              <a:t>(LL).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4A90ED-3BF5-FD45-AC4E-9EE454F0E502}"/>
              </a:ext>
            </a:extLst>
          </p:cNvPr>
          <p:cNvCxnSpPr>
            <a:cxnSpLocks/>
          </p:cNvCxnSpPr>
          <p:nvPr/>
        </p:nvCxnSpPr>
        <p:spPr>
          <a:xfrm flipH="1">
            <a:off x="3190601" y="5309419"/>
            <a:ext cx="1637038" cy="6215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B6BC6-23E6-5C4A-BB71-BA64E910A713}"/>
              </a:ext>
            </a:extLst>
          </p:cNvPr>
          <p:cNvCxnSpPr>
            <a:cxnSpLocks/>
          </p:cNvCxnSpPr>
          <p:nvPr/>
        </p:nvCxnSpPr>
        <p:spPr>
          <a:xfrm>
            <a:off x="5749810" y="5309419"/>
            <a:ext cx="1484888" cy="6099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37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The standard normal distribution and the standard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5320657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/>
              <a:t>Standard normal distribution</a:t>
            </a:r>
            <a:r>
              <a:rPr lang="en-GB" sz="2400" dirty="0"/>
              <a:t>:</a:t>
            </a:r>
          </a:p>
          <a:p>
            <a:r>
              <a:rPr lang="en-GB" sz="2400" dirty="0"/>
              <a:t>The mean is always 0 and the SD is always 1.</a:t>
            </a:r>
          </a:p>
          <a:p>
            <a:r>
              <a:rPr lang="en-GB" sz="2400" dirty="0"/>
              <a:t>Also known as z-distribution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Standard score</a:t>
            </a:r>
            <a:r>
              <a:rPr lang="en-GB" sz="2400" dirty="0"/>
              <a:t>: </a:t>
            </a:r>
          </a:p>
          <a:p>
            <a:r>
              <a:rPr lang="en-GB" sz="2400" dirty="0"/>
              <a:t>Number of SDs by which the value of a raw score is above or below the mean value of what is being measured.</a:t>
            </a:r>
          </a:p>
          <a:p>
            <a:r>
              <a:rPr lang="en-GB" sz="2400" dirty="0"/>
              <a:t>Also known as z-score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E31E18-280C-1C42-A4AC-FF1E264C90FB}"/>
                  </a:ext>
                </a:extLst>
              </p:cNvPr>
              <p:cNvSpPr/>
              <p:nvPr/>
            </p:nvSpPr>
            <p:spPr>
              <a:xfrm>
                <a:off x="5580231" y="4149837"/>
                <a:ext cx="2931765" cy="44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𝑅𝑎𝑤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𝑑𝑒𝑣𝑖𝑎𝑡𝑖𝑜𝑛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E31E18-280C-1C42-A4AC-FF1E264C9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231" y="4149837"/>
                <a:ext cx="2931765" cy="444096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254885B-810B-9E4D-BFD3-5BE95F0E5A75}"/>
              </a:ext>
            </a:extLst>
          </p:cNvPr>
          <p:cNvSpPr/>
          <p:nvPr/>
        </p:nvSpPr>
        <p:spPr>
          <a:xfrm>
            <a:off x="6129817" y="2234153"/>
            <a:ext cx="2382179" cy="1200329"/>
          </a:xfrm>
          <a:prstGeom prst="rect">
            <a:avLst/>
          </a:prstGeom>
          <a:solidFill>
            <a:schemeClr val="bg1"/>
          </a:solidFill>
          <a:ln>
            <a:solidFill>
              <a:srgbClr val="B5121B"/>
            </a:solidFill>
          </a:ln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GB" dirty="0"/>
              <a:t>Both enable us to compare data sets with different means and standard deviations.</a:t>
            </a:r>
          </a:p>
        </p:txBody>
      </p:sp>
    </p:spTree>
    <p:extLst>
      <p:ext uri="{BB962C8B-B14F-4D97-AF65-F5344CB8AC3E}">
        <p14:creationId xmlns:p14="http://schemas.microsoft.com/office/powerpoint/2010/main" val="2921365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How do we interpret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37507"/>
                <a:ext cx="7886700" cy="387273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=[38.1, 51.9]</m:t>
                      </m:r>
                    </m:oMath>
                  </m:oMathPara>
                </a14:m>
                <a:endParaRPr lang="en-GB" dirty="0"/>
              </a:p>
              <a:p>
                <a:pPr marL="0" lvl="0" indent="0">
                  <a:buNone/>
                </a:pPr>
                <a:endParaRPr lang="en-GB" sz="2200" dirty="0"/>
              </a:p>
              <a:p>
                <a:pPr marL="0" lvl="0" indent="0">
                  <a:buNone/>
                </a:pPr>
                <a:r>
                  <a:rPr lang="en-GB" sz="2200" dirty="0"/>
                  <a:t>Interpretation: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are 95% confident that the population mean lies between 38.1 and 51.9.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Any value between the 38.1 (LL) and 51.9 (UL) is plausible for the population parameter </a:t>
                </a:r>
                <a:r>
                  <a:rPr lang="en-GB" sz="2400" dirty="0">
                    <a:sym typeface="Symbol" pitchFamily="2" charset="2"/>
                  </a:rPr>
                  <a:t></a:t>
                </a:r>
                <a:r>
                  <a:rPr lang="en-GB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 precise is our estimate? Not very precise as the CI is quite wide! This is because our sample size is small (N = 11).</a:t>
                </a:r>
              </a:p>
              <a:p>
                <a:pPr marL="0" indent="0">
                  <a:buNone/>
                </a:pPr>
                <a:endParaRPr lang="en-GB" sz="2200" dirty="0"/>
              </a:p>
              <a:p>
                <a:pPr lvl="0"/>
                <a:endParaRPr lang="en-GB" sz="2200" dirty="0"/>
              </a:p>
              <a:p>
                <a:pPr lvl="0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0EBB0-C201-4A10-94AA-7CB90BEB9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37507"/>
                <a:ext cx="7886700" cy="3872733"/>
              </a:xfrm>
              <a:blipFill>
                <a:blip r:embed="rId3"/>
                <a:stretch>
                  <a:fillRect l="-965" t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0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calculating confidence intervals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2751847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Task 1:</a:t>
            </a:r>
          </a:p>
          <a:p>
            <a:r>
              <a:rPr lang="en-GB" sz="2200" dirty="0"/>
              <a:t>CIs by hand</a:t>
            </a:r>
          </a:p>
          <a:p>
            <a:r>
              <a:rPr lang="en-GB" sz="2200" dirty="0"/>
              <a:t>CIs using ESCI for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31</a:t>
            </a:fld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A166BC-418D-5343-A99B-906046D325AB}"/>
              </a:ext>
            </a:extLst>
          </p:cNvPr>
          <p:cNvGrpSpPr>
            <a:grpSpLocks noChangeAspect="1"/>
          </p:cNvGrpSpPr>
          <p:nvPr/>
        </p:nvGrpSpPr>
        <p:grpSpPr>
          <a:xfrm>
            <a:off x="3411319" y="2105392"/>
            <a:ext cx="5281742" cy="4009865"/>
            <a:chOff x="1332000" y="915418"/>
            <a:chExt cx="7330651" cy="55653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A1D15F-35E7-604A-B739-185C5C20B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2" r="10354"/>
            <a:stretch/>
          </p:blipFill>
          <p:spPr bwMode="auto">
            <a:xfrm>
              <a:off x="1332000" y="915418"/>
              <a:ext cx="6480000" cy="55653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45384B-9064-7043-9B5A-AA624BC286C5}"/>
                </a:ext>
              </a:extLst>
            </p:cNvPr>
            <p:cNvSpPr txBox="1"/>
            <p:nvPr/>
          </p:nvSpPr>
          <p:spPr>
            <a:xfrm>
              <a:off x="6314682" y="3018773"/>
              <a:ext cx="2347969" cy="102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95% CI. The point estimate (M) is in the center.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F15836F-802D-AA4A-AEC6-113DEBFD7C2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413329" y="4043982"/>
              <a:ext cx="1075338" cy="841169"/>
            </a:xfrm>
            <a:prstGeom prst="straightConnector1">
              <a:avLst/>
            </a:prstGeom>
            <a:ln>
              <a:solidFill>
                <a:srgbClr val="B512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AC6515-5E1D-7D49-A8EF-79B95DC6F9DC}"/>
                </a:ext>
              </a:extLst>
            </p:cNvPr>
            <p:cNvSpPr txBox="1"/>
            <p:nvPr/>
          </p:nvSpPr>
          <p:spPr>
            <a:xfrm>
              <a:off x="2559550" y="2348486"/>
              <a:ext cx="2012450" cy="132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74 observations, one bubble per country.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0FD3492-C681-774E-9B9D-6E016E172136}"/>
                </a:ext>
              </a:extLst>
            </p:cNvPr>
            <p:cNvCxnSpPr>
              <a:cxnSpLocks/>
            </p:cNvCxnSpPr>
            <p:nvPr/>
          </p:nvCxnSpPr>
          <p:spPr>
            <a:xfrm>
              <a:off x="3565776" y="3480438"/>
              <a:ext cx="963445" cy="1705337"/>
            </a:xfrm>
            <a:prstGeom prst="straightConnector1">
              <a:avLst/>
            </a:prstGeom>
            <a:ln>
              <a:solidFill>
                <a:srgbClr val="B512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3239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26" y="668216"/>
            <a:ext cx="5483630" cy="1022473"/>
          </a:xfrm>
        </p:spPr>
        <p:txBody>
          <a:bodyPr/>
          <a:lstStyle/>
          <a:p>
            <a:r>
              <a:rPr lang="en-GB" dirty="0"/>
              <a:t>The American Psychological Association recommends: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234153"/>
            <a:ext cx="5320657" cy="387273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dirty="0"/>
              <a:t>We should always report confidence intervals in our research.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CIs combine information about location and precision. 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“Wherever possible, </a:t>
            </a:r>
            <a:r>
              <a:rPr lang="en-GB" b="1" dirty="0"/>
              <a:t>base discussion and interpretation of results on point and interval estimates</a:t>
            </a:r>
            <a:r>
              <a:rPr lang="en-GB" dirty="0"/>
              <a:t>” (APA, 2010, p. 34).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32FDA-58A4-3E4A-BC9C-B1FE1BED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07" y="2028902"/>
            <a:ext cx="2790123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Reporting CIs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APA Style recommends that confidence intervals be reported with brackets around the lower and upper limits.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Example:</a:t>
            </a:r>
          </a:p>
          <a:p>
            <a:pPr marL="0" indent="0">
              <a:buNone/>
            </a:pPr>
            <a:r>
              <a:rPr lang="en-GB" sz="2400" dirty="0"/>
              <a:t>“</a:t>
            </a:r>
            <a:r>
              <a:rPr lang="en-GB" sz="2400" i="1" dirty="0"/>
              <a:t>R</a:t>
            </a:r>
            <a:r>
              <a:rPr lang="en-GB" sz="2400" baseline="30000" dirty="0"/>
              <a:t>2</a:t>
            </a:r>
            <a:r>
              <a:rPr lang="en-GB" sz="2400" dirty="0"/>
              <a:t> = .22, </a:t>
            </a:r>
            <a:r>
              <a:rPr lang="en-GB" sz="2400" i="1" dirty="0"/>
              <a:t>F</a:t>
            </a:r>
            <a:r>
              <a:rPr lang="en-GB" sz="2400" dirty="0"/>
              <a:t>(1, 32) = 7.33, </a:t>
            </a:r>
            <a:r>
              <a:rPr lang="en-GB" sz="2400" i="1" dirty="0"/>
              <a:t>p</a:t>
            </a:r>
            <a:r>
              <a:rPr lang="en-GB" sz="2400" dirty="0"/>
              <a:t> = .003, </a:t>
            </a:r>
            <a:r>
              <a:rPr lang="en-GB" sz="2400" dirty="0">
                <a:solidFill>
                  <a:srgbClr val="B5121B"/>
                </a:solidFill>
              </a:rPr>
              <a:t>95% CI [0.11, 1.23]</a:t>
            </a:r>
            <a:r>
              <a:rPr lang="en-GB" sz="2400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AF86D-11D2-1640-A28A-178D6E80CF89}"/>
              </a:ext>
            </a:extLst>
          </p:cNvPr>
          <p:cNvSpPr txBox="1"/>
          <p:nvPr/>
        </p:nvSpPr>
        <p:spPr>
          <a:xfrm>
            <a:off x="6005813" y="1565458"/>
            <a:ext cx="2064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APA </a:t>
            </a:r>
            <a:r>
              <a:rPr lang="en-US" sz="1400" dirty="0">
                <a:hlinkClick r:id="rId2"/>
              </a:rPr>
              <a:t>website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7115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Reporting CIs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31289-1349-E942-B981-269EE59A85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2095" y="2153311"/>
            <a:ext cx="4319905" cy="2760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0CCFF-A1AE-584B-8CDA-76CA6B7F9A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153311"/>
            <a:ext cx="4319905" cy="2760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8AF86D-11D2-1640-A28A-178D6E80CF89}"/>
              </a:ext>
            </a:extLst>
          </p:cNvPr>
          <p:cNvSpPr txBox="1"/>
          <p:nvPr/>
        </p:nvSpPr>
        <p:spPr>
          <a:xfrm>
            <a:off x="6005813" y="1565458"/>
            <a:ext cx="2064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Cumming (2012)</a:t>
            </a:r>
          </a:p>
        </p:txBody>
      </p:sp>
    </p:spTree>
    <p:extLst>
      <p:ext uri="{BB962C8B-B14F-4D97-AF65-F5344CB8AC3E}">
        <p14:creationId xmlns:p14="http://schemas.microsoft.com/office/powerpoint/2010/main" val="3986231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0437D-7A94-D74A-9F25-112F633A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511" y="2501390"/>
            <a:ext cx="2221705" cy="2205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8B283-78B6-5148-849F-6638EBAF9945}"/>
              </a:ext>
            </a:extLst>
          </p:cNvPr>
          <p:cNvSpPr txBox="1"/>
          <p:nvPr/>
        </p:nvSpPr>
        <p:spPr>
          <a:xfrm>
            <a:off x="6400801" y="5099144"/>
            <a:ext cx="138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Cumming (2012)</a:t>
            </a:r>
          </a:p>
        </p:txBody>
      </p:sp>
    </p:spTree>
    <p:extLst>
      <p:ext uri="{BB962C8B-B14F-4D97-AF65-F5344CB8AC3E}">
        <p14:creationId xmlns:p14="http://schemas.microsoft.com/office/powerpoint/2010/main" val="308885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Effect sizes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861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6F77E-5422-8342-8FF8-9FCD8AD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Effect size measures are usually the main research results in our studies.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“Any of various </a:t>
            </a:r>
            <a:r>
              <a:rPr lang="en-GB" sz="2400" b="1" dirty="0"/>
              <a:t>measures of the magnitude or meaningfulness</a:t>
            </a:r>
            <a:r>
              <a:rPr lang="en-GB" sz="2400" dirty="0"/>
              <a:t> of a relationship between two variables. (…)” (APA Dictionary of Psychology, 2023)</a:t>
            </a:r>
          </a:p>
          <a:p>
            <a:endParaRPr lang="en-US" sz="2400" dirty="0"/>
          </a:p>
          <a:p>
            <a:r>
              <a:rPr lang="en-GB" sz="2400" dirty="0"/>
              <a:t>Effect sizes should be the </a:t>
            </a:r>
            <a:r>
              <a:rPr lang="en-GB" sz="2400" b="1" dirty="0"/>
              <a:t>main focus of interpretation </a:t>
            </a:r>
            <a:r>
              <a:rPr lang="en-GB" sz="2400" dirty="0"/>
              <a:t>because they are the best information we have about the population.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sizes</a:t>
            </a:r>
          </a:p>
        </p:txBody>
      </p:sp>
    </p:spTree>
    <p:extLst>
      <p:ext uri="{BB962C8B-B14F-4D97-AF65-F5344CB8AC3E}">
        <p14:creationId xmlns:p14="http://schemas.microsoft.com/office/powerpoint/2010/main" val="367200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sizes come in many shapes or forms.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4AEB3-FB3A-2440-9CD9-463864BEF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000" y="1690689"/>
            <a:ext cx="6120000" cy="49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1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Example: Performance of students on a language exam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E9231-1022-2F42-AD24-3CDB6B5C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tabLst>
                <a:tab pos="3627438" algn="l"/>
              </a:tabLst>
            </a:pPr>
            <a:r>
              <a:rPr lang="en-GB" dirty="0"/>
              <a:t>Undergraduates (</a:t>
            </a:r>
            <a:r>
              <a:rPr lang="en-GB" i="1" dirty="0"/>
              <a:t>N</a:t>
            </a:r>
            <a:r>
              <a:rPr lang="en-GB" dirty="0"/>
              <a:t> = 100): 	</a:t>
            </a:r>
            <a:r>
              <a:rPr lang="en-GB" i="1" dirty="0"/>
              <a:t>M</a:t>
            </a:r>
            <a:r>
              <a:rPr lang="en-GB" dirty="0"/>
              <a:t> = 65.45, </a:t>
            </a:r>
            <a:r>
              <a:rPr lang="en-GB" i="1" dirty="0"/>
              <a:t>SD</a:t>
            </a:r>
            <a:r>
              <a:rPr lang="en-GB" dirty="0"/>
              <a:t> = 14.27.</a:t>
            </a:r>
          </a:p>
          <a:p>
            <a:pPr>
              <a:tabLst>
                <a:tab pos="3627438" algn="l"/>
              </a:tabLst>
            </a:pPr>
            <a:r>
              <a:rPr lang="en-GB" dirty="0"/>
              <a:t>Postgraduates (</a:t>
            </a:r>
            <a:r>
              <a:rPr lang="en-GB" i="1" dirty="0"/>
              <a:t>N</a:t>
            </a:r>
            <a:r>
              <a:rPr lang="en-GB" dirty="0"/>
              <a:t> = 100): 	</a:t>
            </a:r>
            <a:r>
              <a:rPr lang="en-GB" i="1" dirty="0"/>
              <a:t>M</a:t>
            </a:r>
            <a:r>
              <a:rPr lang="en-GB" dirty="0"/>
              <a:t> = 36.84, </a:t>
            </a:r>
            <a:r>
              <a:rPr lang="en-GB" i="1" dirty="0"/>
              <a:t>SD</a:t>
            </a:r>
            <a:r>
              <a:rPr lang="en-GB" dirty="0"/>
              <a:t> = 18.38.</a:t>
            </a:r>
          </a:p>
          <a:p>
            <a:pPr>
              <a:tabLst>
                <a:tab pos="3627438" algn="l"/>
              </a:tabLst>
            </a:pPr>
            <a:endParaRPr lang="en-GB" dirty="0"/>
          </a:p>
          <a:p>
            <a:pPr>
              <a:tabLst>
                <a:tab pos="3627438" algn="l"/>
              </a:tabLst>
            </a:pPr>
            <a:r>
              <a:rPr lang="en-GB" dirty="0"/>
              <a:t>Sample effect size (“raw”):	</a:t>
            </a:r>
            <a:r>
              <a:rPr lang="en-GB" i="1" dirty="0" err="1">
                <a:solidFill>
                  <a:srgbClr val="00B050"/>
                </a:solidFill>
              </a:rPr>
              <a:t>M</a:t>
            </a:r>
            <a:r>
              <a:rPr lang="en-GB" baseline="-25000" dirty="0" err="1">
                <a:solidFill>
                  <a:srgbClr val="00B050"/>
                </a:solidFill>
              </a:rPr>
              <a:t>diff</a:t>
            </a:r>
            <a:r>
              <a:rPr lang="en-GB" dirty="0">
                <a:solidFill>
                  <a:srgbClr val="00B050"/>
                </a:solidFill>
              </a:rPr>
              <a:t> = 32.25</a:t>
            </a:r>
          </a:p>
        </p:txBody>
      </p:sp>
    </p:spTree>
    <p:extLst>
      <p:ext uri="{BB962C8B-B14F-4D97-AF65-F5344CB8AC3E}">
        <p14:creationId xmlns:p14="http://schemas.microsoft.com/office/powerpoint/2010/main" val="162480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Statistical estimation focuses on finding two estimates.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b="1" dirty="0"/>
              <a:t>Point estimate</a:t>
            </a:r>
          </a:p>
          <a:p>
            <a:pPr lvl="1"/>
            <a:r>
              <a:rPr lang="en-GB" sz="2200" dirty="0"/>
              <a:t>The point estimate is our best guess of the population parameter. </a:t>
            </a:r>
          </a:p>
          <a:p>
            <a:pPr lvl="1"/>
            <a:r>
              <a:rPr lang="en-GB" sz="2200" dirty="0"/>
              <a:t>For example: We often use M as our point estimate of </a:t>
            </a:r>
            <a:r>
              <a:rPr lang="en-GB" sz="2200" dirty="0">
                <a:sym typeface="Symbol" pitchFamily="2" charset="2"/>
              </a:rPr>
              <a:t></a:t>
            </a:r>
            <a:r>
              <a:rPr lang="en-GB" sz="22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pPr marL="514350" indent="-514350">
              <a:buFont typeface="+mj-lt"/>
              <a:buAutoNum type="arabicPeriod" startAt="2"/>
            </a:pPr>
            <a:r>
              <a:rPr lang="en-GB" sz="2400" b="1" dirty="0"/>
              <a:t>Interval estimate</a:t>
            </a:r>
          </a:p>
          <a:p>
            <a:pPr lvl="1"/>
            <a:r>
              <a:rPr lang="en-GB" sz="2200" dirty="0"/>
              <a:t>We calculate an interval estimate to determine how close our point estimate (M) is likely to be to the population value (</a:t>
            </a:r>
            <a:r>
              <a:rPr lang="en-GB" sz="2200" dirty="0">
                <a:sym typeface="Symbol" pitchFamily="2" charset="2"/>
              </a:rPr>
              <a:t>). </a:t>
            </a:r>
          </a:p>
          <a:p>
            <a:pPr lvl="1"/>
            <a:r>
              <a:rPr lang="en-GB" sz="2200" dirty="0">
                <a:sym typeface="Symbol" pitchFamily="2" charset="2"/>
              </a:rPr>
              <a:t>The interval estimate tells us the precision of our point estimate.</a:t>
            </a:r>
            <a:endParaRPr lang="en-GB" sz="22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12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Making (confident) claims about our population (Winter, 2019)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E9231-1022-2F42-AD24-3CDB6B5C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magnitude of a difference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variability in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sample size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658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Example: Performance of students on a language exam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E9231-1022-2F42-AD24-3CDB6B5C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7713684" cy="401431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The magnitude of a difference: Large, </a:t>
            </a:r>
            <a:r>
              <a:rPr lang="en-GB" sz="2400" i="1" dirty="0" err="1">
                <a:solidFill>
                  <a:srgbClr val="00B050"/>
                </a:solidFill>
              </a:rPr>
              <a:t>M</a:t>
            </a:r>
            <a:r>
              <a:rPr lang="en-GB" sz="2400" baseline="-25000" dirty="0" err="1">
                <a:solidFill>
                  <a:srgbClr val="00B050"/>
                </a:solidFill>
              </a:rPr>
              <a:t>diff</a:t>
            </a:r>
            <a:r>
              <a:rPr lang="en-GB" sz="2400" dirty="0">
                <a:solidFill>
                  <a:srgbClr val="00B050"/>
                </a:solidFill>
              </a:rPr>
              <a:t> = 32.25</a:t>
            </a: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The variability in the data: Small, variance ratio </a:t>
            </a:r>
            <a:r>
              <a:rPr lang="en-GB" sz="2400" dirty="0">
                <a:solidFill>
                  <a:srgbClr val="00B050"/>
                </a:solidFill>
              </a:rPr>
              <a:t>1.66</a:t>
            </a:r>
            <a:r>
              <a:rPr lang="en-GB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The sample size: Large, </a:t>
            </a:r>
            <a:r>
              <a:rPr lang="en-GB" sz="2400" dirty="0">
                <a:solidFill>
                  <a:srgbClr val="00B050"/>
                </a:solidFill>
              </a:rPr>
              <a:t>N = 200</a:t>
            </a:r>
            <a:r>
              <a:rPr lang="en-GB" sz="2400" dirty="0"/>
              <a:t>.</a:t>
            </a:r>
          </a:p>
          <a:p>
            <a:endParaRPr lang="en-GB" sz="2400" dirty="0"/>
          </a:p>
          <a:p>
            <a:r>
              <a:rPr lang="en-GB" sz="2400" dirty="0"/>
              <a:t>We still do run a significance test, but these basic statistics might capture something about population.</a:t>
            </a:r>
          </a:p>
        </p:txBody>
      </p:sp>
    </p:spTree>
    <p:extLst>
      <p:ext uri="{BB962C8B-B14F-4D97-AF65-F5344CB8AC3E}">
        <p14:creationId xmlns:p14="http://schemas.microsoft.com/office/powerpoint/2010/main" val="1256451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Standardized effect sizes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E9231-1022-2F42-AD24-3CDB6B5C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092569"/>
            <a:ext cx="3505932" cy="4014317"/>
          </a:xfrm>
        </p:spPr>
        <p:txBody>
          <a:bodyPr>
            <a:noAutofit/>
          </a:bodyPr>
          <a:lstStyle/>
          <a:p>
            <a:r>
              <a:rPr lang="en-GB" dirty="0"/>
              <a:t>Standardized measures of effect size are more interpretable across studies.</a:t>
            </a:r>
          </a:p>
          <a:p>
            <a:endParaRPr lang="en-GB" dirty="0"/>
          </a:p>
          <a:p>
            <a:r>
              <a:rPr lang="en-GB" dirty="0"/>
              <a:t>Can easily be used in meta-analyses.</a:t>
            </a:r>
          </a:p>
          <a:p>
            <a:r>
              <a:rPr lang="en-GB" dirty="0"/>
              <a:t>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517AB-A6BF-9146-997F-D1714C7A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444" y="1690689"/>
            <a:ext cx="4794088" cy="38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30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Standardized effect sizes: Cohen’s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CE9231-1022-2F42-AD24-3CDB6B5CD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92569"/>
                <a:ext cx="7600950" cy="4014317"/>
              </a:xfrm>
            </p:spPr>
            <p:txBody>
              <a:bodyPr>
                <a:noAutofit/>
              </a:bodyPr>
              <a:lstStyle/>
              <a:p>
                <a:r>
                  <a:rPr lang="en-GB" dirty="0"/>
                  <a:t>Used to measure the </a:t>
                </a:r>
                <a:r>
                  <a:rPr lang="en-GB" b="1" dirty="0"/>
                  <a:t>strength of a difference between two means</a:t>
                </a:r>
                <a:r>
                  <a:rPr lang="en-GB" dirty="0"/>
                  <a:t>. </a:t>
                </a:r>
              </a:p>
              <a:p>
                <a:r>
                  <a:rPr lang="en-GB" dirty="0"/>
                  <a:t> 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𝑑𝑖𝑓𝑓𝑒𝑟𝑒𝑛𝑐𝑒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𝑃𝑜𝑜𝑙𝑒𝑑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𝑠𝑡𝑎𝑛𝑑𝑎𝑟𝑑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𝑑𝑒𝑣𝑖𝑎𝑡𝑖𝑜𝑛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ECE9231-1022-2F42-AD24-3CDB6B5CD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92569"/>
                <a:ext cx="7600950" cy="4014317"/>
              </a:xfrm>
              <a:blipFill>
                <a:blip r:embed="rId2"/>
                <a:stretch>
                  <a:fillRect l="-1503" t="-2208" r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D59DCA-7693-1143-9295-E899F518D2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36974" y="3282542"/>
            <a:ext cx="2992626" cy="18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04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How to interpret Cohen’s 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E9231-1022-2F42-AD24-3CDB6B5C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Cohen (1988): Interpreting the strength of the effect</a:t>
            </a:r>
          </a:p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 = 0.2 (small),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 = 0.5 (medium)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 = 0.8 (large) </a:t>
            </a:r>
          </a:p>
          <a:p>
            <a:endParaRPr lang="en-GB" sz="2400" dirty="0"/>
          </a:p>
          <a:p>
            <a:r>
              <a:rPr lang="en-GB" sz="2400" dirty="0"/>
              <a:t>But: Cohen also states that fields should have their own reference standards.</a:t>
            </a:r>
          </a:p>
        </p:txBody>
      </p:sp>
    </p:spTree>
    <p:extLst>
      <p:ext uri="{BB962C8B-B14F-4D97-AF65-F5344CB8AC3E}">
        <p14:creationId xmlns:p14="http://schemas.microsoft.com/office/powerpoint/2010/main" val="1614309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Cohen’s d for our earlier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E9231-1022-2F42-AD24-3CDB6B5C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tabLst>
                <a:tab pos="3627438" algn="l"/>
              </a:tabLst>
            </a:pPr>
            <a:r>
              <a:rPr lang="en-GB" dirty="0"/>
              <a:t>Sample effect size (raw):	</a:t>
            </a:r>
            <a:r>
              <a:rPr lang="en-GB" i="1" dirty="0" err="1">
                <a:solidFill>
                  <a:srgbClr val="00B050"/>
                </a:solidFill>
              </a:rPr>
              <a:t>M</a:t>
            </a:r>
            <a:r>
              <a:rPr lang="en-GB" baseline="-25000" dirty="0" err="1">
                <a:solidFill>
                  <a:srgbClr val="00B050"/>
                </a:solidFill>
              </a:rPr>
              <a:t>diff</a:t>
            </a:r>
            <a:r>
              <a:rPr lang="en-GB" dirty="0">
                <a:solidFill>
                  <a:srgbClr val="00B050"/>
                </a:solidFill>
              </a:rPr>
              <a:t> = 32.25</a:t>
            </a:r>
          </a:p>
          <a:p>
            <a:endParaRPr lang="en-GB" b="1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Cohen's d</a:t>
            </a:r>
          </a:p>
          <a:p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estimate: 1.96049 (large)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95 percent confidence interval: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lower    upper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1.621161 2.299820</a:t>
            </a:r>
          </a:p>
        </p:txBody>
      </p:sp>
    </p:spTree>
    <p:extLst>
      <p:ext uri="{BB962C8B-B14F-4D97-AF65-F5344CB8AC3E}">
        <p14:creationId xmlns:p14="http://schemas.microsoft.com/office/powerpoint/2010/main" val="3470636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Cohen’s d = 1.96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E9231-1022-2F42-AD24-3CDB6B5C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B10B1-07DD-AB4A-8F1F-F68E0EDE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908380"/>
            <a:ext cx="7920000" cy="43826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E7691-AB6F-7C4D-BE4A-EB8AEC348E10}"/>
              </a:ext>
            </a:extLst>
          </p:cNvPr>
          <p:cNvSpPr/>
          <p:nvPr/>
        </p:nvSpPr>
        <p:spPr>
          <a:xfrm>
            <a:off x="0" y="3170294"/>
            <a:ext cx="1404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👉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E1A738-9A9D-E445-B6F8-FF8530465D06}"/>
              </a:ext>
            </a:extLst>
          </p:cNvPr>
          <p:cNvSpPr/>
          <p:nvPr/>
        </p:nvSpPr>
        <p:spPr>
          <a:xfrm>
            <a:off x="671305" y="3366044"/>
            <a:ext cx="1771269" cy="178822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1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2A2A8-F2FD-1349-ADB4-66A32519B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80" t="9902" r="2990" b="22933"/>
          <a:stretch/>
        </p:blipFill>
        <p:spPr>
          <a:xfrm>
            <a:off x="4634632" y="2391031"/>
            <a:ext cx="3073151" cy="1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4156292" cy="4014317"/>
          </a:xfrm>
        </p:spPr>
        <p:txBody>
          <a:bodyPr>
            <a:noAutofit/>
          </a:bodyPr>
          <a:lstStyle/>
          <a:p>
            <a:r>
              <a:rPr lang="en-GB" sz="2400" dirty="0"/>
              <a:t>Statistical inference allows us to draw conclusions about a population based on sample data.</a:t>
            </a:r>
          </a:p>
          <a:p>
            <a:endParaRPr lang="en-GB" sz="2400" dirty="0"/>
          </a:p>
          <a:p>
            <a:r>
              <a:rPr lang="en-GB" sz="2400" dirty="0"/>
              <a:t>We already looked at statistical estimation.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Today, we want to look another way of doing statistical inference: NHST.</a:t>
            </a:r>
          </a:p>
          <a:p>
            <a:endParaRPr lang="en-GB" sz="2400" dirty="0"/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Null hypothesis significance testing (NHST)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BF3BC-28B5-A643-BE7E-6A92518CE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8" t="9289" r="21584" b="24757"/>
          <a:stretch/>
        </p:blipFill>
        <p:spPr>
          <a:xfrm>
            <a:off x="4647157" y="2092569"/>
            <a:ext cx="3807912" cy="212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DA2E4-056D-A549-8941-D0E5334DF636}"/>
              </a:ext>
            </a:extLst>
          </p:cNvPr>
          <p:cNvSpPr txBox="1"/>
          <p:nvPr/>
        </p:nvSpPr>
        <p:spPr>
          <a:xfrm>
            <a:off x="5949307" y="4651971"/>
            <a:ext cx="166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Winter (2019)</a:t>
            </a:r>
          </a:p>
        </p:txBody>
      </p:sp>
    </p:spTree>
    <p:extLst>
      <p:ext uri="{BB962C8B-B14F-4D97-AF65-F5344CB8AC3E}">
        <p14:creationId xmlns:p14="http://schemas.microsoft.com/office/powerpoint/2010/main" val="330131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6273191" cy="4014317"/>
          </a:xfrm>
        </p:spPr>
        <p:txBody>
          <a:bodyPr>
            <a:noAutofit/>
          </a:bodyPr>
          <a:lstStyle/>
          <a:p>
            <a:r>
              <a:rPr lang="en-GB" dirty="0"/>
              <a:t>Developed in the 1920s and 1930s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Key figures: Sir Ronald Fisher, Jerzy </a:t>
            </a:r>
            <a:r>
              <a:rPr lang="en-GB" dirty="0" err="1"/>
              <a:t>Neyman</a:t>
            </a:r>
            <a:r>
              <a:rPr lang="en-GB" dirty="0"/>
              <a:t>, Egon Pearson, and other statisticians.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The most widely used approach for statistical inference in the sciences</a:t>
            </a:r>
          </a:p>
          <a:p>
            <a:r>
              <a:rPr lang="en-GB" dirty="0"/>
              <a:t> </a:t>
            </a:r>
          </a:p>
          <a:p>
            <a:r>
              <a:rPr lang="en-GB" sz="3200" dirty="0">
                <a:solidFill>
                  <a:srgbClr val="B5121B"/>
                </a:solidFill>
              </a:rPr>
              <a:t>But…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NHST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36FDC-17C5-A045-9F36-9F3701F9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57" y="1591528"/>
            <a:ext cx="1080000" cy="1498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F2B1E-7DD3-424A-818F-C3D7B95EE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57" y="4800001"/>
            <a:ext cx="1080000" cy="1066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CF503-2AB2-E64C-9A3A-42B7B0A83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457" y="3190024"/>
            <a:ext cx="1080000" cy="14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7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Exuberant dance: </a:t>
            </a:r>
            <a:br>
              <a:rPr lang="en-GB" dirty="0"/>
            </a:br>
            <a:r>
              <a:rPr lang="en-GB" dirty="0">
                <a:sym typeface="Symbol" pitchFamily="2" charset="2"/>
              </a:rPr>
              <a:t></a:t>
            </a:r>
            <a:r>
              <a:rPr lang="en-GB" dirty="0"/>
              <a:t> = 50,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 = 20, N =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4E9A5-F2E9-2344-B9F2-FBFD9C2C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2097770"/>
            <a:ext cx="7920000" cy="4302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724A2F-F7C4-D745-A417-6140B6A76461}"/>
              </a:ext>
            </a:extLst>
          </p:cNvPr>
          <p:cNvSpPr/>
          <p:nvPr/>
        </p:nvSpPr>
        <p:spPr>
          <a:xfrm>
            <a:off x="6835232" y="3725977"/>
            <a:ext cx="1125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B5121B"/>
                </a:solidFill>
              </a:rPr>
              <a:t>N = 10</a:t>
            </a:r>
            <a:endParaRPr lang="en-US" sz="2800" dirty="0">
              <a:solidFill>
                <a:srgbClr val="B5121B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9F11A4-8871-BF47-808B-85780C66B909}"/>
              </a:ext>
            </a:extLst>
          </p:cNvPr>
          <p:cNvCxnSpPr>
            <a:cxnSpLocks/>
          </p:cNvCxnSpPr>
          <p:nvPr/>
        </p:nvCxnSpPr>
        <p:spPr>
          <a:xfrm flipH="1" flipV="1">
            <a:off x="6105832" y="3215149"/>
            <a:ext cx="1111045" cy="589935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753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496577" cy="4014317"/>
          </a:xfrm>
        </p:spPr>
        <p:txBody>
          <a:bodyPr>
            <a:noAutofit/>
          </a:bodyPr>
          <a:lstStyle/>
          <a:p>
            <a:r>
              <a:rPr lang="en-GB" dirty="0"/>
              <a:t>NHST, used today, has grown over time out of distinct historical strands.</a:t>
            </a:r>
          </a:p>
          <a:p>
            <a:endParaRPr lang="en-GB" dirty="0"/>
          </a:p>
          <a:p>
            <a:r>
              <a:rPr lang="en-GB" dirty="0"/>
              <a:t>Combined several ideas, often conflicting ones.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NHST as a “</a:t>
            </a:r>
            <a:r>
              <a:rPr lang="en-GB" b="1" dirty="0"/>
              <a:t>incoherent mishmash of ideas</a:t>
            </a:r>
            <a:r>
              <a:rPr lang="en-GB" dirty="0"/>
              <a:t>” from Fisher on the one hand and </a:t>
            </a:r>
            <a:r>
              <a:rPr lang="en-GB" dirty="0" err="1"/>
              <a:t>Neyman</a:t>
            </a:r>
            <a:r>
              <a:rPr lang="en-GB" dirty="0"/>
              <a:t> and Pearson on the other hand (</a:t>
            </a:r>
            <a:r>
              <a:rPr lang="en-GB" dirty="0" err="1"/>
              <a:t>Gigerenzer</a:t>
            </a:r>
            <a:r>
              <a:rPr lang="en-GB" dirty="0"/>
              <a:t>, 2018)</a:t>
            </a:r>
          </a:p>
          <a:p>
            <a:endParaRPr lang="en-GB" dirty="0"/>
          </a:p>
          <a:p>
            <a:r>
              <a:rPr lang="en-GB" dirty="0"/>
              <a:t> </a:t>
            </a:r>
          </a:p>
          <a:p>
            <a:r>
              <a:rPr lang="en-GB" dirty="0"/>
              <a:t>“Mindless statistics” (</a:t>
            </a:r>
            <a:r>
              <a:rPr lang="en-GB" dirty="0" err="1"/>
              <a:t>Gigerenzer</a:t>
            </a:r>
            <a:r>
              <a:rPr lang="en-GB" dirty="0"/>
              <a:t>, 2004)</a:t>
            </a:r>
          </a:p>
          <a:p>
            <a:r>
              <a:rPr lang="en-GB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Substantial controversy surrounds the use of NHST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D05BD-D3E5-AB4B-873E-46F30342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57" y="2080427"/>
            <a:ext cx="2019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37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507107" cy="4014317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“Mindless statistics” (</a:t>
            </a:r>
            <a:r>
              <a:rPr lang="en-GB" dirty="0" err="1"/>
              <a:t>Gigerenzer</a:t>
            </a:r>
            <a:r>
              <a:rPr lang="en-GB" dirty="0"/>
              <a:t>, 2004)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ASA published the “</a:t>
            </a:r>
            <a:r>
              <a:rPr lang="en-GB" dirty="0">
                <a:hlinkClick r:id="rId3"/>
              </a:rPr>
              <a:t>ASA Statement on Statistical Significance and P-Values</a:t>
            </a:r>
            <a:r>
              <a:rPr lang="en-GB" dirty="0"/>
              <a:t>” (2017) to address the situation.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Many statisticians and other scientists have called for journals to stop publishing p-values.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NHST statistics often misused or misunderstood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3C5F1-6E58-B942-8773-F40961C43D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7"/>
          <a:stretch/>
        </p:blipFill>
        <p:spPr>
          <a:xfrm>
            <a:off x="6359455" y="1756314"/>
            <a:ext cx="2333052" cy="302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606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Step 1: State the null hypothesis: </a:t>
            </a:r>
            <a:r>
              <a:rPr lang="en-GB" sz="2400" i="1" dirty="0"/>
              <a:t>H</a:t>
            </a:r>
            <a:r>
              <a:rPr lang="en-GB" sz="2400" baseline="-25000" dirty="0"/>
              <a:t>0</a:t>
            </a:r>
            <a:r>
              <a:rPr lang="en-GB" sz="2400" dirty="0"/>
              <a:t> μ1 = μ2</a:t>
            </a:r>
          </a:p>
          <a:p>
            <a:endParaRPr lang="en-GB" sz="2400" dirty="0"/>
          </a:p>
          <a:p>
            <a:r>
              <a:rPr lang="en-GB" sz="2400" dirty="0"/>
              <a:t>Step 2: Choose a significance level </a:t>
            </a:r>
          </a:p>
          <a:p>
            <a:endParaRPr lang="en-GB" sz="2400" dirty="0"/>
          </a:p>
          <a:p>
            <a:r>
              <a:rPr lang="en-GB" sz="2400" dirty="0"/>
              <a:t>Step 3: Select and apply the statistical test</a:t>
            </a:r>
          </a:p>
          <a:p>
            <a:endParaRPr lang="en-GB" sz="2400" dirty="0"/>
          </a:p>
          <a:p>
            <a:r>
              <a:rPr lang="en-GB" sz="2400" dirty="0"/>
              <a:t>Step 4: Calculate a p-value</a:t>
            </a:r>
          </a:p>
          <a:p>
            <a:endParaRPr lang="en-GB" sz="2400" dirty="0"/>
          </a:p>
          <a:p>
            <a:r>
              <a:rPr lang="en-GB" sz="2400" dirty="0"/>
              <a:t>Step 5: Report the results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Classic steps in NSHT</a:t>
            </a:r>
          </a:p>
        </p:txBody>
      </p:sp>
    </p:spTree>
    <p:extLst>
      <p:ext uri="{BB962C8B-B14F-4D97-AF65-F5344CB8AC3E}">
        <p14:creationId xmlns:p14="http://schemas.microsoft.com/office/powerpoint/2010/main" val="3012507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dirty="0"/>
          </a:p>
          <a:p>
            <a:r>
              <a:rPr lang="en-GB" dirty="0"/>
              <a:t>Significance testing is used to decide whether a “null hypothesis” should be rejected (Fisher, 1935).</a:t>
            </a:r>
          </a:p>
          <a:p>
            <a:endParaRPr lang="en-GB" dirty="0"/>
          </a:p>
          <a:p>
            <a:r>
              <a:rPr lang="en-GB" dirty="0"/>
              <a:t>So, what is a null hypothesis?</a:t>
            </a:r>
          </a:p>
          <a:p>
            <a:r>
              <a:rPr lang="en-GB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1: State the null hypothesis (</a:t>
            </a:r>
            <a:r>
              <a:rPr lang="en-GB" sz="3600" i="1" dirty="0"/>
              <a:t>H</a:t>
            </a:r>
            <a:r>
              <a:rPr lang="en-GB" sz="3600" baseline="-25000" dirty="0"/>
              <a:t>0</a:t>
            </a:r>
            <a:r>
              <a:rPr lang="en-GB" sz="3600" dirty="0"/>
              <a:t>:	μ1 = μ2)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1757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Null hypothesis (</a:t>
            </a:r>
            <a:r>
              <a:rPr lang="en-GB" i="1" dirty="0"/>
              <a:t>H</a:t>
            </a:r>
            <a:r>
              <a:rPr lang="en-GB" baseline="-25000" dirty="0"/>
              <a:t>0</a:t>
            </a:r>
            <a:r>
              <a:rPr lang="en-GB" dirty="0"/>
              <a:t>):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When considering two (or more) population parameters, the null hypothesis is that there is </a:t>
            </a:r>
            <a:r>
              <a:rPr lang="en-GB" u="sng" dirty="0"/>
              <a:t>no difference</a:t>
            </a:r>
            <a:r>
              <a:rPr lang="en-GB" dirty="0"/>
              <a:t> between the parameters in question.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If we observe a difference in our sample, then this is due to chance.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Example </a:t>
            </a:r>
            <a:r>
              <a:rPr lang="en-GB" i="1" dirty="0"/>
              <a:t>H</a:t>
            </a:r>
            <a:r>
              <a:rPr lang="en-GB" baseline="-25000" dirty="0"/>
              <a:t>0 </a:t>
            </a:r>
            <a:r>
              <a:rPr lang="en-GB" dirty="0"/>
              <a:t>: There is </a:t>
            </a:r>
            <a:r>
              <a:rPr lang="en-GB" u="sng" dirty="0"/>
              <a:t>no difference </a:t>
            </a:r>
            <a:r>
              <a:rPr lang="en-GB" dirty="0"/>
              <a:t>in the proportion of men and women smoking. 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Null hypothesis:</a:t>
            </a:r>
            <a:br>
              <a:rPr lang="en-GB" dirty="0"/>
            </a:br>
            <a:r>
              <a:rPr lang="en-GB" i="1" dirty="0"/>
              <a:t>H</a:t>
            </a:r>
            <a:r>
              <a:rPr lang="en-GB" baseline="-25000" dirty="0"/>
              <a:t>0</a:t>
            </a:r>
            <a:r>
              <a:rPr lang="en-GB" dirty="0"/>
              <a:t> μ1 = μ2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4FFB8-E80D-5243-8137-26555F9226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09454">
            <a:off x="6316710" y="5031958"/>
            <a:ext cx="1234765" cy="12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82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We can state an alternative hypothesis, too, but this is not always done.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Alternative hypothesis (</a:t>
            </a:r>
            <a:r>
              <a:rPr lang="en-GB" i="1" dirty="0"/>
              <a:t>H</a:t>
            </a:r>
            <a:r>
              <a:rPr lang="en-GB" baseline="-25000" dirty="0"/>
              <a:t>1</a:t>
            </a:r>
            <a:r>
              <a:rPr lang="en-GB" dirty="0"/>
              <a:t>):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There is a relationship between two (or more) variables in our sample data.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It is not due to chance alone.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Example</a:t>
            </a:r>
            <a:r>
              <a:rPr lang="en-GB" i="1" dirty="0"/>
              <a:t> H</a:t>
            </a:r>
            <a:r>
              <a:rPr lang="en-GB" baseline="-25000" dirty="0"/>
              <a:t>1 </a:t>
            </a:r>
            <a:r>
              <a:rPr lang="en-GB" dirty="0"/>
              <a:t>: There is a difference in the proportion of men and women smoking.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Alternative hypothesis</a:t>
            </a:r>
            <a:br>
              <a:rPr lang="en-GB" dirty="0"/>
            </a:br>
            <a:r>
              <a:rPr lang="en-GB" i="1" dirty="0"/>
              <a:t>H</a:t>
            </a:r>
            <a:r>
              <a:rPr lang="en-GB" baseline="-25000" dirty="0"/>
              <a:t>1</a:t>
            </a:r>
            <a:r>
              <a:rPr lang="en-GB" dirty="0"/>
              <a:t>: μ1 </a:t>
            </a:r>
            <a:r>
              <a:rPr lang="pt-BR" dirty="0">
                <a:sym typeface="Symbol" pitchFamily="2" charset="2"/>
              </a:rPr>
              <a:t></a:t>
            </a:r>
            <a:r>
              <a:rPr lang="en-GB" dirty="0"/>
              <a:t> μ2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09659-5E46-6D40-83D3-42CD7162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09454">
            <a:off x="6191352" y="5381192"/>
            <a:ext cx="1234765" cy="12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25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 We can make our alternative hypothesis “directional”.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Example </a:t>
            </a:r>
            <a:r>
              <a:rPr lang="en-GB" i="1" dirty="0"/>
              <a:t>H</a:t>
            </a:r>
            <a:r>
              <a:rPr lang="en-GB" baseline="-25000" dirty="0"/>
              <a:t>1 </a:t>
            </a:r>
            <a:r>
              <a:rPr lang="en-GB" dirty="0"/>
              <a:t>: The proportion of women smoking is greater (or smaller) than the proportion of men smoking.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Alternative hypothesis</a:t>
            </a:r>
            <a:br>
              <a:rPr lang="en-GB" dirty="0"/>
            </a:br>
            <a:r>
              <a:rPr lang="en-GB" i="1" dirty="0"/>
              <a:t>H</a:t>
            </a:r>
            <a:r>
              <a:rPr lang="en-GB" baseline="-25000" dirty="0"/>
              <a:t>1</a:t>
            </a:r>
            <a:r>
              <a:rPr lang="en-GB" dirty="0"/>
              <a:t>: μ1 </a:t>
            </a:r>
            <a:r>
              <a:rPr lang="pt-BR" dirty="0">
                <a:sym typeface="Symbol" pitchFamily="2" charset="2"/>
              </a:rPr>
              <a:t></a:t>
            </a:r>
            <a:r>
              <a:rPr lang="en-GB" dirty="0"/>
              <a:t> μ2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F0B0A-759B-DC46-84AD-BAA3FE67A9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509454">
            <a:off x="7444051" y="3013194"/>
            <a:ext cx="1234765" cy="12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5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6288985" cy="4014317"/>
          </a:xfrm>
        </p:spPr>
        <p:txBody>
          <a:bodyPr>
            <a:noAutofit/>
          </a:bodyPr>
          <a:lstStyle/>
          <a:p>
            <a:r>
              <a:rPr lang="en-GB" dirty="0"/>
              <a:t>This will usually be .05. A convention.</a:t>
            </a:r>
          </a:p>
          <a:p>
            <a:r>
              <a:rPr lang="en-GB" dirty="0"/>
              <a:t> </a:t>
            </a:r>
          </a:p>
          <a:p>
            <a:r>
              <a:rPr lang="en-GB" sz="2200" dirty="0"/>
              <a:t>“If one in twenty does not seem high enough odds, we may, if we prefer it, draw the line at one in fifty (the 2 per cent. point), or one in a hundred (the 1 per cent. point). Personally, </a:t>
            </a:r>
            <a:r>
              <a:rPr lang="en-GB" sz="2200" b="1" dirty="0"/>
              <a:t>the writer prefers to set a low standard of significance at the 5 per cent. point, and ignore entirely all results which fail to reach this level</a:t>
            </a:r>
            <a:r>
              <a:rPr lang="en-GB" sz="2200" dirty="0"/>
              <a:t>. A scientific fact should be regarded as experimentally established only if a properly designed experiment rarely fails to give this level of significance.” (Fisher, 1925)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2: Choose a significance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DFA15-EA57-F64E-8902-88B83190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37" y="3177615"/>
            <a:ext cx="1080000" cy="14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Once the null hypothesis has been stated for the population, we look at our sample to measure how (in)compatible the actual data is with this initial assumption.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That is, when engaging in NHST, we </a:t>
            </a:r>
            <a:r>
              <a:rPr lang="en-GB" sz="2400" b="1" dirty="0"/>
              <a:t>measure the incompatibility of the data with the null hypothesis</a:t>
            </a:r>
            <a:r>
              <a:rPr lang="en-GB" sz="2400" dirty="0"/>
              <a:t>. 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To do this, we select and apply an appropriate “significance test” (Fisher, 1925).</a:t>
            </a:r>
          </a:p>
          <a:p>
            <a:r>
              <a:rPr lang="en-GB" sz="2400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3: Select and apply the statistical test</a:t>
            </a:r>
          </a:p>
        </p:txBody>
      </p:sp>
    </p:spTree>
    <p:extLst>
      <p:ext uri="{BB962C8B-B14F-4D97-AF65-F5344CB8AC3E}">
        <p14:creationId xmlns:p14="http://schemas.microsoft.com/office/powerpoint/2010/main" val="2354636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372CC-1F8E-F042-9F65-203A6FA2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What kind of data is involved: continuous or categorical?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How many groups are being compared?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Are the group variances approximately equal?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Are the groups independent of one another?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Selection of the significance test will depend on :</a:t>
            </a:r>
          </a:p>
        </p:txBody>
      </p:sp>
    </p:spTree>
    <p:extLst>
      <p:ext uri="{BB962C8B-B14F-4D97-AF65-F5344CB8AC3E}">
        <p14:creationId xmlns:p14="http://schemas.microsoft.com/office/powerpoint/2010/main" val="140559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Sober dance: </a:t>
            </a:r>
            <a:br>
              <a:rPr lang="en-GB" dirty="0"/>
            </a:br>
            <a:r>
              <a:rPr lang="en-GB" dirty="0">
                <a:sym typeface="Symbol" pitchFamily="2" charset="2"/>
              </a:rPr>
              <a:t></a:t>
            </a:r>
            <a:r>
              <a:rPr lang="en-GB" dirty="0"/>
              <a:t> = 50,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 = 20, N = 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20F78-C8E5-DF4F-B05A-E16B1518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2082251"/>
            <a:ext cx="7920000" cy="4302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62F253-99D7-1448-B597-A2929E40655E}"/>
              </a:ext>
            </a:extLst>
          </p:cNvPr>
          <p:cNvSpPr/>
          <p:nvPr/>
        </p:nvSpPr>
        <p:spPr>
          <a:xfrm>
            <a:off x="6835232" y="3725977"/>
            <a:ext cx="1125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B5121B"/>
                </a:solidFill>
              </a:rPr>
              <a:t>N = 50</a:t>
            </a:r>
            <a:endParaRPr lang="en-US" sz="2800" dirty="0">
              <a:solidFill>
                <a:srgbClr val="B5121B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41B5FA-2C1B-FB47-B6D9-7F8DD94F4E44}"/>
              </a:ext>
            </a:extLst>
          </p:cNvPr>
          <p:cNvCxnSpPr>
            <a:cxnSpLocks/>
          </p:cNvCxnSpPr>
          <p:nvPr/>
        </p:nvCxnSpPr>
        <p:spPr>
          <a:xfrm flipH="1" flipV="1">
            <a:off x="6105832" y="3215149"/>
            <a:ext cx="1111045" cy="589935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51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example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2E56A1-1F51-8C43-8BB2-CE2C4A4D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978886"/>
            <a:ext cx="7920000" cy="4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61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4: Calculate a p-value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What is the p-value?</a:t>
            </a:r>
          </a:p>
          <a:p>
            <a:r>
              <a:rPr lang="en-GB" dirty="0"/>
              <a:t> 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“result” means the test statistic, i.e. the output of a significance test.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0EB9C-8230-6E4E-A9D2-11CCEF6E9CF1}"/>
              </a:ext>
            </a:extLst>
          </p:cNvPr>
          <p:cNvSpPr/>
          <p:nvPr/>
        </p:nvSpPr>
        <p:spPr>
          <a:xfrm>
            <a:off x="628649" y="3017439"/>
            <a:ext cx="7337903" cy="830997"/>
          </a:xfrm>
          <a:prstGeom prst="rect">
            <a:avLst/>
          </a:prstGeom>
          <a:ln>
            <a:solidFill>
              <a:srgbClr val="B5121B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The probability of getting the observed result, or a more extreme one, if the null hypothesis </a:t>
            </a:r>
            <a:r>
              <a:rPr lang="en-GB" sz="2400" dirty="0">
                <a:sym typeface="Symbol" pitchFamily="2" charset="2"/>
              </a:rPr>
              <a:t></a:t>
            </a:r>
            <a:r>
              <a:rPr lang="en-GB" sz="2400" baseline="-25000" dirty="0"/>
              <a:t>1</a:t>
            </a:r>
            <a:r>
              <a:rPr lang="en-GB" sz="2400" dirty="0"/>
              <a:t> = </a:t>
            </a:r>
            <a:r>
              <a:rPr lang="en-GB" sz="2400" dirty="0">
                <a:sym typeface="Symbol" pitchFamily="2" charset="2"/>
              </a:rPr>
              <a:t></a:t>
            </a:r>
            <a:r>
              <a:rPr lang="en-GB" sz="2400" baseline="-25000" dirty="0"/>
              <a:t>2</a:t>
            </a:r>
            <a:r>
              <a:rPr lang="en-GB" sz="2400" dirty="0"/>
              <a:t> is true.</a:t>
            </a:r>
          </a:p>
        </p:txBody>
      </p:sp>
    </p:spTree>
    <p:extLst>
      <p:ext uri="{BB962C8B-B14F-4D97-AF65-F5344CB8AC3E}">
        <p14:creationId xmlns:p14="http://schemas.microsoft.com/office/powerpoint/2010/main" val="1136225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4: Calculate a p-value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“An effect is said to be statistically significant when [the] p-value is so small that it is held to be implausible that such a difference could have arisen by chance.” </a:t>
            </a:r>
            <a:r>
              <a:rPr lang="en-GB" sz="2000" dirty="0"/>
              <a:t>(Macdonald, 2004, p. 197)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endParaRPr lang="en-GB" dirty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GB" dirty="0"/>
              <a:t>A statistically significant result is simply one that would rarely be observed if the null hypothesis were true.</a:t>
            </a:r>
          </a:p>
          <a:p>
            <a:r>
              <a:rPr lang="en-GB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52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4: Calculate a p-value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If we set the significance level p &lt; .05:</a:t>
            </a:r>
          </a:p>
          <a:p>
            <a:endParaRPr lang="en-GB" dirty="0"/>
          </a:p>
          <a:p>
            <a:r>
              <a:rPr lang="en-GB" dirty="0"/>
              <a:t>If we repeat an experiment 100 times (always drawing random, independent samples), and the null hypothesis </a:t>
            </a:r>
            <a:r>
              <a:rPr lang="en-GB" dirty="0">
                <a:sym typeface="Symbol" pitchFamily="2" charset="2"/>
              </a:rPr>
              <a:t></a:t>
            </a:r>
            <a:r>
              <a:rPr lang="en-GB" baseline="-25000" dirty="0"/>
              <a:t>1</a:t>
            </a:r>
            <a:r>
              <a:rPr lang="en-GB" dirty="0"/>
              <a:t> = </a:t>
            </a:r>
            <a:r>
              <a:rPr lang="en-GB" dirty="0">
                <a:sym typeface="Symbol" pitchFamily="2" charset="2"/>
              </a:rPr>
              <a:t></a:t>
            </a:r>
            <a:r>
              <a:rPr lang="en-GB" baseline="-25000" dirty="0"/>
              <a:t>2 </a:t>
            </a:r>
            <a:r>
              <a:rPr lang="en-GB" dirty="0"/>
              <a:t>were true each time, we would see the same (or a more extreme) result no more than 5 times.</a:t>
            </a:r>
          </a:p>
        </p:txBody>
      </p:sp>
    </p:spTree>
    <p:extLst>
      <p:ext uri="{BB962C8B-B14F-4D97-AF65-F5344CB8AC3E}">
        <p14:creationId xmlns:p14="http://schemas.microsoft.com/office/powerpoint/2010/main" val="21700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The p-value tells us whether or not to reject the null hypothesis: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dirty="0"/>
          </a:p>
          <a:p>
            <a:r>
              <a:rPr lang="en-GB" dirty="0"/>
              <a:t>If p &lt; .05, we reject the null hypothesis and declare the result “statistically significant”.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If p  &gt; .05, then we don’t reject the null hypothesis and call the result “not statistically significant”.</a:t>
            </a:r>
          </a:p>
          <a:p>
            <a:r>
              <a:rPr lang="en-GB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56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“Dichotomous thinking” (Cumming, 2012)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5056533" cy="4014317"/>
          </a:xfrm>
        </p:spPr>
        <p:txBody>
          <a:bodyPr>
            <a:noAutofit/>
          </a:bodyPr>
          <a:lstStyle/>
          <a:p>
            <a:r>
              <a:rPr lang="en-GB" dirty="0"/>
              <a:t>If the results are not statistically significant, we need to “</a:t>
            </a:r>
            <a:r>
              <a:rPr lang="en-GB" b="1" dirty="0"/>
              <a:t>ignore entirely all results which fail to reach this level</a:t>
            </a:r>
            <a:r>
              <a:rPr lang="en-GB" dirty="0"/>
              <a:t>”!</a:t>
            </a:r>
          </a:p>
          <a:p>
            <a:pPr algn="r"/>
            <a:r>
              <a:rPr lang="en-GB" sz="2400" dirty="0"/>
              <a:t>(Fisher, 1925)</a:t>
            </a:r>
          </a:p>
          <a:p>
            <a:endParaRPr lang="en-GB" dirty="0"/>
          </a:p>
          <a:p>
            <a:r>
              <a:rPr lang="en-GB" dirty="0"/>
              <a:t>We either </a:t>
            </a:r>
            <a:r>
              <a:rPr lang="en-GB" u="sng" dirty="0"/>
              <a:t>accept or reject</a:t>
            </a:r>
            <a:r>
              <a:rPr lang="en-GB" dirty="0"/>
              <a:t>.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25A95-D8B0-7147-BBE5-520739AA3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07" y="2092569"/>
            <a:ext cx="2824228" cy="39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Importance of replication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Any single study can be wrong as a consequence of an improbable event occurring (5% of the times).</a:t>
            </a:r>
          </a:p>
          <a:p>
            <a:r>
              <a:rPr lang="en-GB" dirty="0"/>
              <a:t>This is why we need to replicate studies. </a:t>
            </a:r>
          </a:p>
          <a:p>
            <a:r>
              <a:rPr lang="en-GB" dirty="0"/>
              <a:t> </a:t>
            </a:r>
          </a:p>
          <a:p>
            <a:r>
              <a:rPr lang="en-GB" sz="2400" dirty="0"/>
              <a:t>“No isolated experiment, however significant in itself, can suffice for the experimental demonstration of any natural phenomenon; for the ‘one chance in a million’ will undoubtedly occur, with no less and no more than its appropriate frequency, however surprised we may be that it should occur to us.” (Fisher, 1935)</a:t>
            </a:r>
          </a:p>
        </p:txBody>
      </p:sp>
    </p:spTree>
    <p:extLst>
      <p:ext uri="{BB962C8B-B14F-4D97-AF65-F5344CB8AC3E}">
        <p14:creationId xmlns:p14="http://schemas.microsoft.com/office/powerpoint/2010/main" val="11487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Step 5: Report the results of the significance test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Generally, we need to report the two or three items: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test statistic (e.g., the t-value)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degrees of freedom (where they exist),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p-value</a:t>
            </a:r>
          </a:p>
          <a:p>
            <a:endParaRPr lang="en-GB" dirty="0"/>
          </a:p>
          <a:p>
            <a:r>
              <a:rPr lang="en-GB" dirty="0"/>
              <a:t>We should also report the “statistic of interest” (the effect size measures) and its 95% confidence interval.  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661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The t-test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We use t-tests to compare two dependent or independent samples.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There are different types of t-tests.</a:t>
            </a:r>
          </a:p>
          <a:p>
            <a:r>
              <a:rPr lang="en-GB" dirty="0"/>
              <a:t> </a:t>
            </a:r>
          </a:p>
          <a:p>
            <a:r>
              <a:rPr lang="en-GB" dirty="0"/>
              <a:t>For example, the formula for the Welch t-test looks like this: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7EE7A-6C90-604C-A70B-BD79F875D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8" t="65003" r="28967"/>
          <a:stretch/>
        </p:blipFill>
        <p:spPr bwMode="auto">
          <a:xfrm>
            <a:off x="2562665" y="5225876"/>
            <a:ext cx="4289981" cy="1396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C06B6F-6024-B94C-B410-DA1654BDFA2E}"/>
              </a:ext>
            </a:extLst>
          </p:cNvPr>
          <p:cNvSpPr/>
          <p:nvPr/>
        </p:nvSpPr>
        <p:spPr>
          <a:xfrm flipH="1">
            <a:off x="1972396" y="5448656"/>
            <a:ext cx="828607" cy="840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94687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The t-test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To compute the t-value, we need: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the means for both groups,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the standard deviations, and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dirty="0"/>
              <a:t>the sample sizes.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Large t-value suggests the groups are different.</a:t>
            </a:r>
          </a:p>
          <a:p>
            <a:endParaRPr lang="en-GB" dirty="0"/>
          </a:p>
          <a:p>
            <a:r>
              <a:rPr lang="en-GB" dirty="0"/>
              <a:t>Small value indicates the groups are similar.</a:t>
            </a:r>
          </a:p>
          <a:p>
            <a:pPr lvl="0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9336B2-8D79-5D43-8294-75F016F3C62F}"/>
              </a:ext>
            </a:extLst>
          </p:cNvPr>
          <p:cNvSpPr/>
          <p:nvPr/>
        </p:nvSpPr>
        <p:spPr>
          <a:xfrm>
            <a:off x="6145078" y="1767753"/>
            <a:ext cx="2430209" cy="1477328"/>
          </a:xfrm>
          <a:prstGeom prst="rect">
            <a:avLst/>
          </a:prstGeom>
          <a:ln>
            <a:solidFill>
              <a:srgbClr val="B5121B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our example with UG and PG scores on a language exam: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 13.863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9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Very sober dance:</a:t>
            </a:r>
            <a:br>
              <a:rPr lang="en-GB" dirty="0"/>
            </a:br>
            <a:r>
              <a:rPr lang="en-GB" dirty="0">
                <a:sym typeface="Symbol" pitchFamily="2" charset="2"/>
              </a:rPr>
              <a:t></a:t>
            </a:r>
            <a:r>
              <a:rPr lang="en-GB" dirty="0"/>
              <a:t> = 50,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 = 20, N = 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9DC59F-157D-6348-B850-FD358B70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17" y="2071090"/>
            <a:ext cx="7920000" cy="43028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9F7DFF-2731-3048-9DD0-B0DC705F2BE7}"/>
              </a:ext>
            </a:extLst>
          </p:cNvPr>
          <p:cNvSpPr/>
          <p:nvPr/>
        </p:nvSpPr>
        <p:spPr>
          <a:xfrm>
            <a:off x="6835232" y="3725977"/>
            <a:ext cx="1308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B5121B"/>
                </a:solidFill>
              </a:rPr>
              <a:t>N = 100</a:t>
            </a:r>
            <a:endParaRPr lang="en-US" sz="2800" dirty="0">
              <a:solidFill>
                <a:srgbClr val="B5121B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BB661-861A-0842-A67D-1CF6559E25B3}"/>
              </a:ext>
            </a:extLst>
          </p:cNvPr>
          <p:cNvCxnSpPr>
            <a:cxnSpLocks/>
          </p:cNvCxnSpPr>
          <p:nvPr/>
        </p:nvCxnSpPr>
        <p:spPr>
          <a:xfrm flipH="1" flipV="1">
            <a:off x="6105832" y="3215149"/>
            <a:ext cx="1111045" cy="589935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95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000" dirty="0"/>
              <a:t>Use the t-distribution to check how probable your t-value is.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92569"/>
            <a:ext cx="2237213" cy="4014317"/>
          </a:xfrm>
        </p:spPr>
        <p:txBody>
          <a:bodyPr>
            <a:noAutofit/>
          </a:bodyPr>
          <a:lstStyle/>
          <a:p>
            <a:r>
              <a:rPr lang="en-GB" sz="2000" dirty="0"/>
              <a:t>We will do with R in the handout, but there </a:t>
            </a:r>
            <a:r>
              <a:rPr lang="en-GB" sz="2000" dirty="0">
                <a:hlinkClick r:id="rId3"/>
              </a:rPr>
              <a:t>online calculators</a:t>
            </a:r>
            <a:r>
              <a:rPr lang="en-GB" sz="2000" dirty="0"/>
              <a:t> if you want to check values quickly.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60650C-DFAB-4D4B-B98A-C01EA9CD7EA9}"/>
              </a:ext>
            </a:extLst>
          </p:cNvPr>
          <p:cNvSpPr/>
          <p:nvPr/>
        </p:nvSpPr>
        <p:spPr>
          <a:xfrm flipH="1">
            <a:off x="2423492" y="5850706"/>
            <a:ext cx="828607" cy="840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👉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2258C7-EF07-D249-A80D-E09D97328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066" y="1914959"/>
            <a:ext cx="5616000" cy="4581668"/>
          </a:xfrm>
          <a:prstGeom prst="rect">
            <a:avLst/>
          </a:prstGeom>
          <a:ln>
            <a:solidFill>
              <a:srgbClr val="B5121B"/>
            </a:solidFill>
          </a:ln>
        </p:spPr>
      </p:pic>
    </p:spTree>
    <p:extLst>
      <p:ext uri="{BB962C8B-B14F-4D97-AF65-F5344CB8AC3E}">
        <p14:creationId xmlns:p14="http://schemas.microsoft.com/office/powerpoint/2010/main" val="2790327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With </a:t>
            </a:r>
            <a:r>
              <a:rPr lang="en-US" sz="2400" dirty="0" err="1"/>
              <a:t>df</a:t>
            </a:r>
            <a:r>
              <a:rPr lang="en-US" sz="2400" dirty="0"/>
              <a:t> = 19, any t-value ≤ 2.09 is very improbable (less than 5% chance)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531B3-705E-7544-A3F9-926304BF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6" y="2079336"/>
            <a:ext cx="7827406" cy="4210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60650C-DFAB-4D4B-B98A-C01EA9CD7EA9}"/>
              </a:ext>
            </a:extLst>
          </p:cNvPr>
          <p:cNvSpPr/>
          <p:nvPr/>
        </p:nvSpPr>
        <p:spPr>
          <a:xfrm flipH="1">
            <a:off x="3487777" y="5157502"/>
            <a:ext cx="828607" cy="840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918213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000" dirty="0"/>
              <a:t>Compare t = 2.1 and t = 2.09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962" y="1914879"/>
            <a:ext cx="2454545" cy="4014317"/>
          </a:xfrm>
        </p:spPr>
        <p:txBody>
          <a:bodyPr>
            <a:noAutofit/>
          </a:bodyPr>
          <a:lstStyle/>
          <a:p>
            <a:r>
              <a:rPr lang="en-US" sz="2000" dirty="0"/>
              <a:t>With </a:t>
            </a:r>
            <a:r>
              <a:rPr lang="en-US" sz="2000" dirty="0" err="1"/>
              <a:t>df</a:t>
            </a:r>
            <a:r>
              <a:rPr lang="en-US" sz="2000" dirty="0"/>
              <a:t> = 19, any t-value ≤ 2.09 is very improbable (less than 5% chance) if the null hypothesis is true.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t ≤ 2.09 are incompatible with the null hypothesis being true (if </a:t>
            </a:r>
            <a:r>
              <a:rPr lang="en-US" sz="2000" dirty="0" err="1"/>
              <a:t>df</a:t>
            </a:r>
            <a:r>
              <a:rPr lang="en-US" sz="2000" dirty="0"/>
              <a:t> = 19).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60650C-DFAB-4D4B-B98A-C01EA9CD7EA9}"/>
              </a:ext>
            </a:extLst>
          </p:cNvPr>
          <p:cNvSpPr/>
          <p:nvPr/>
        </p:nvSpPr>
        <p:spPr>
          <a:xfrm flipH="1">
            <a:off x="171672" y="1828947"/>
            <a:ext cx="828607" cy="840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164F4C-D7C2-DB4D-85E6-D8052BCE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362" y="1902206"/>
            <a:ext cx="2190709" cy="2776344"/>
          </a:xfrm>
          <a:prstGeom prst="rect">
            <a:avLst/>
          </a:prstGeom>
          <a:ln>
            <a:solidFill>
              <a:srgbClr val="B5121B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345D0-5E9E-9045-884C-8AA92425E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88" y="1902206"/>
            <a:ext cx="2192400" cy="2778487"/>
          </a:xfrm>
          <a:prstGeom prst="rect">
            <a:avLst/>
          </a:prstGeom>
          <a:ln>
            <a:solidFill>
              <a:srgbClr val="B5121B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24DBBA-42E7-F94C-A648-DCE9D5D2D560}"/>
              </a:ext>
            </a:extLst>
          </p:cNvPr>
          <p:cNvSpPr/>
          <p:nvPr/>
        </p:nvSpPr>
        <p:spPr>
          <a:xfrm flipH="1">
            <a:off x="3134607" y="1828947"/>
            <a:ext cx="828607" cy="840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👉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C4784-8D30-1A4A-BFAD-919897C5D302}"/>
              </a:ext>
            </a:extLst>
          </p:cNvPr>
          <p:cNvSpPr/>
          <p:nvPr/>
        </p:nvSpPr>
        <p:spPr>
          <a:xfrm>
            <a:off x="5049659" y="5192663"/>
            <a:ext cx="4126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So, we reject the null hypothesis!</a:t>
            </a:r>
          </a:p>
        </p:txBody>
      </p:sp>
    </p:spTree>
    <p:extLst>
      <p:ext uri="{BB962C8B-B14F-4D97-AF65-F5344CB8AC3E}">
        <p14:creationId xmlns:p14="http://schemas.microsoft.com/office/powerpoint/2010/main" val="157697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EE797-27B3-4245-9167-D1BF9E19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6551F-4D0C-F247-8E84-278CF760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Our earlier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E9231-1022-2F42-AD24-3CDB6B5C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tabLst>
                <a:tab pos="3627438" algn="l"/>
              </a:tabLst>
            </a:pPr>
            <a:r>
              <a:rPr lang="en-GB" dirty="0"/>
              <a:t>Sample effect size (raw): </a:t>
            </a:r>
            <a:r>
              <a:rPr lang="en-GB" i="1" dirty="0" err="1">
                <a:solidFill>
                  <a:srgbClr val="00B050"/>
                </a:solidFill>
              </a:rPr>
              <a:t>M</a:t>
            </a:r>
            <a:r>
              <a:rPr lang="en-GB" baseline="-25000" dirty="0" err="1">
                <a:solidFill>
                  <a:srgbClr val="00B050"/>
                </a:solidFill>
              </a:rPr>
              <a:t>diff</a:t>
            </a:r>
            <a:r>
              <a:rPr lang="en-GB" dirty="0">
                <a:solidFill>
                  <a:srgbClr val="00B050"/>
                </a:solidFill>
              </a:rPr>
              <a:t> = 32.25</a:t>
            </a:r>
          </a:p>
          <a:p>
            <a:pPr>
              <a:tabLst>
                <a:tab pos="3627438" algn="l"/>
              </a:tabLst>
            </a:pPr>
            <a:r>
              <a:rPr lang="en-GB" dirty="0"/>
              <a:t>Standardized effect size: </a:t>
            </a:r>
            <a:r>
              <a:rPr lang="en-GB" dirty="0">
                <a:solidFill>
                  <a:srgbClr val="0070C0"/>
                </a:solidFill>
              </a:rPr>
              <a:t>Cohen’s d = 1.96</a:t>
            </a:r>
          </a:p>
          <a:p>
            <a:pPr>
              <a:tabLst>
                <a:tab pos="3627438" algn="l"/>
              </a:tabLst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4B5B7D-86FE-4846-9774-18BD88E1AEC2}"/>
              </a:ext>
            </a:extLst>
          </p:cNvPr>
          <p:cNvSpPr/>
          <p:nvPr/>
        </p:nvSpPr>
        <p:spPr>
          <a:xfrm>
            <a:off x="936701" y="3331992"/>
            <a:ext cx="71925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Welch Two Sample t-test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 = 13.863,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186.55, </a:t>
            </a:r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p-value &lt; 2.2e-16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95 percent confidence interval: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27.66306   36.84265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sample estimates: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mean of x mean of y 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65.45040  33.19754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0A408C-51AB-554E-B537-4C5DC152DB71}"/>
              </a:ext>
            </a:extLst>
          </p:cNvPr>
          <p:cNvSpPr/>
          <p:nvPr/>
        </p:nvSpPr>
        <p:spPr>
          <a:xfrm>
            <a:off x="5592201" y="6015770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 = 0.00000000000000022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2AB12F-0E69-7B45-AF0A-C0FBB7E2D089}"/>
              </a:ext>
            </a:extLst>
          </p:cNvPr>
          <p:cNvCxnSpPr/>
          <p:nvPr/>
        </p:nvCxnSpPr>
        <p:spPr>
          <a:xfrm>
            <a:off x="6949440" y="4405745"/>
            <a:ext cx="0" cy="1480792"/>
          </a:xfrm>
          <a:prstGeom prst="straightConnector1">
            <a:avLst/>
          </a:prstGeom>
          <a:ln>
            <a:solidFill>
              <a:srgbClr val="B512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317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Let’s report our results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We need to report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either the two sample means M</a:t>
            </a:r>
            <a:r>
              <a:rPr lang="en-GB" baseline="-25000" dirty="0"/>
              <a:t>1</a:t>
            </a:r>
            <a:r>
              <a:rPr lang="en-GB" dirty="0"/>
              <a:t> and M</a:t>
            </a:r>
            <a:r>
              <a:rPr lang="en-GB" baseline="-25000" dirty="0"/>
              <a:t>2</a:t>
            </a:r>
            <a:r>
              <a:rPr lang="en-GB" dirty="0"/>
              <a:t> (UG and PG scores) or the mean difference (</a:t>
            </a:r>
            <a:r>
              <a:rPr lang="en-GB" dirty="0" err="1"/>
              <a:t>M</a:t>
            </a:r>
            <a:r>
              <a:rPr lang="en-GB" baseline="-25000" dirty="0" err="1"/>
              <a:t>diff</a:t>
            </a:r>
            <a:r>
              <a:rPr lang="en-GB" dirty="0"/>
              <a:t>),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SDs associated with two means, and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95% CI.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Ideally also a standardized effect size like Cohen’s d.</a:t>
            </a:r>
          </a:p>
          <a:p>
            <a:endParaRPr lang="en-GB" dirty="0"/>
          </a:p>
          <a:p>
            <a:r>
              <a:rPr lang="en-GB" dirty="0"/>
              <a:t>These tells us something about the </a:t>
            </a:r>
            <a:r>
              <a:rPr lang="en-GB" b="1" dirty="0"/>
              <a:t>practical significance</a:t>
            </a:r>
            <a:r>
              <a:rPr lang="en-GB" dirty="0"/>
              <a:t> our results.</a:t>
            </a:r>
          </a:p>
        </p:txBody>
      </p:sp>
    </p:spTree>
    <p:extLst>
      <p:ext uri="{BB962C8B-B14F-4D97-AF65-F5344CB8AC3E}">
        <p14:creationId xmlns:p14="http://schemas.microsoft.com/office/powerpoint/2010/main" val="1407362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Let’s report our results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In addition, we report the results of </a:t>
            </a:r>
            <a:r>
              <a:rPr lang="en-GB" b="1" dirty="0"/>
              <a:t>statistical significance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Here, we report: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t-value,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degrees of freedom,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p-value.</a:t>
            </a:r>
          </a:p>
          <a:p>
            <a:endParaRPr lang="en-GB" dirty="0"/>
          </a:p>
          <a:p>
            <a:r>
              <a:rPr lang="en-GB" sz="2000" dirty="0"/>
              <a:t>PS: p-values should be reported precisely (p = .234), except when they are lower than p &lt; 0.01 or p &lt; 0.001,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190596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1A17F-37D9-FC40-943E-C081AE5A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B32F2A-5965-FB4B-9C53-57A58C8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 possible report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B95AD48-61BB-6E45-9C8F-F6C1E0C2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tabLst>
                <a:tab pos="3627438" algn="l"/>
              </a:tabLst>
            </a:pPr>
            <a:r>
              <a:rPr lang="en-GB" dirty="0"/>
              <a:t>“In the language exam, the mean score for undergraduate students was 65.45 (</a:t>
            </a:r>
            <a:r>
              <a:rPr lang="en-GB" i="1" dirty="0"/>
              <a:t>SD</a:t>
            </a:r>
            <a:r>
              <a:rPr lang="en-GB" dirty="0"/>
              <a:t> = 14.27) and the mean score for postgraduate students 36.84 (</a:t>
            </a:r>
            <a:r>
              <a:rPr lang="en-GB" i="1" dirty="0"/>
              <a:t>SD</a:t>
            </a:r>
            <a:r>
              <a:rPr lang="en-GB" dirty="0"/>
              <a:t> = 18.38). This difference represents a large effect, Cohen’s d = 1.96, 95% [1.62, 2.30]. </a:t>
            </a:r>
          </a:p>
          <a:p>
            <a:pPr>
              <a:tabLst>
                <a:tab pos="3627438" algn="l"/>
              </a:tabLst>
            </a:pPr>
            <a:endParaRPr lang="en-GB" dirty="0"/>
          </a:p>
          <a:p>
            <a:pPr>
              <a:tabLst>
                <a:tab pos="3627438" algn="l"/>
              </a:tabLst>
            </a:pPr>
            <a:r>
              <a:rPr lang="en-GB" dirty="0"/>
              <a:t>A Welch t–test further showed that difference between undergraduate and postgraduate performance was statistically significant, t(187) = 13.86, p &lt; .001.”</a:t>
            </a:r>
          </a:p>
        </p:txBody>
      </p:sp>
    </p:spTree>
    <p:extLst>
      <p:ext uri="{BB962C8B-B14F-4D97-AF65-F5344CB8AC3E}">
        <p14:creationId xmlns:p14="http://schemas.microsoft.com/office/powerpoint/2010/main" val="3465370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4593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91E2-2367-4C1F-B4FE-3EB55EC77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Quantitative Research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EED3-C2AC-4450-A7FA-4574FCADC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February 27, 2023</a:t>
            </a:r>
          </a:p>
          <a:p>
            <a:r>
              <a:rPr lang="en-GB" dirty="0"/>
              <a:t>Professor Patrick Rebuschat</a:t>
            </a:r>
          </a:p>
          <a:p>
            <a:r>
              <a:rPr lang="en-GB" sz="2400" dirty="0" err="1">
                <a:hlinkClick r:id="rId3"/>
              </a:rPr>
              <a:t>p.rebuschat@lancaster.ac.uk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6797-6EA7-4696-9934-2BCE8C54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81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Symbol" pitchFamily="2" charset="2"/>
              </a:rPr>
              <a:t></a:t>
            </a:r>
            <a:r>
              <a:rPr lang="en-GB" dirty="0"/>
              <a:t> = 50,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 = 20, N =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9B3F7-9765-2549-A1E6-E101CEE8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2019091"/>
            <a:ext cx="7920000" cy="43028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E7258B-F688-144F-AB1C-4766F169CC71}"/>
              </a:ext>
            </a:extLst>
          </p:cNvPr>
          <p:cNvSpPr/>
          <p:nvPr/>
        </p:nvSpPr>
        <p:spPr>
          <a:xfrm>
            <a:off x="6931205" y="2241850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B5121B"/>
                </a:solidFill>
                <a:sym typeface="Symbol" pitchFamily="2" charset="2"/>
              </a:rPr>
              <a:t></a:t>
            </a:r>
            <a:r>
              <a:rPr lang="en-GB" sz="2800" dirty="0">
                <a:solidFill>
                  <a:srgbClr val="B5121B"/>
                </a:solidFill>
              </a:rPr>
              <a:t> = 20</a:t>
            </a:r>
            <a:endParaRPr lang="en-US" sz="2800" dirty="0">
              <a:solidFill>
                <a:srgbClr val="B512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3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ym typeface="Symbol" pitchFamily="2" charset="2"/>
              </a:rPr>
              <a:t></a:t>
            </a:r>
            <a:r>
              <a:rPr lang="en-GB" dirty="0"/>
              <a:t> = 50, </a:t>
            </a:r>
            <a:r>
              <a:rPr lang="en-GB" dirty="0">
                <a:sym typeface="Symbol" pitchFamily="2" charset="2"/>
              </a:rPr>
              <a:t></a:t>
            </a:r>
            <a:r>
              <a:rPr lang="en-GB" dirty="0"/>
              <a:t> = 10, N =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4153"/>
            <a:ext cx="7886700" cy="3872733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2D2EF-70C5-A94E-BCF4-A80B4E9D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2019091"/>
            <a:ext cx="7920000" cy="43028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8738D-1751-CF46-A5C3-B333B42EA40A}"/>
              </a:ext>
            </a:extLst>
          </p:cNvPr>
          <p:cNvSpPr/>
          <p:nvPr/>
        </p:nvSpPr>
        <p:spPr>
          <a:xfrm>
            <a:off x="6931205" y="2241850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B5121B"/>
                </a:solidFill>
                <a:sym typeface="Symbol" pitchFamily="2" charset="2"/>
              </a:rPr>
              <a:t></a:t>
            </a:r>
            <a:r>
              <a:rPr lang="en-GB" sz="2800" dirty="0">
                <a:solidFill>
                  <a:srgbClr val="B5121B"/>
                </a:solidFill>
              </a:rPr>
              <a:t> = 10</a:t>
            </a:r>
            <a:endParaRPr lang="en-US" sz="2800" dirty="0">
              <a:solidFill>
                <a:srgbClr val="B512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03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76D08EAF6CD747AE18F062D238E9CD" ma:contentTypeVersion="13" ma:contentTypeDescription="Create a new document." ma:contentTypeScope="" ma:versionID="bcd5617098796b76d82e6d13e07f6a1b">
  <xsd:schema xmlns:xsd="http://www.w3.org/2001/XMLSchema" xmlns:xs="http://www.w3.org/2001/XMLSchema" xmlns:p="http://schemas.microsoft.com/office/2006/metadata/properties" xmlns:ns3="bd43519d-ead2-4ba1-ba32-c0379276acbd" xmlns:ns4="134246ac-c077-4814-adad-0c52def46e24" targetNamespace="http://schemas.microsoft.com/office/2006/metadata/properties" ma:root="true" ma:fieldsID="f1a762f868456c3382bb38ddb2f5f897" ns3:_="" ns4:_="">
    <xsd:import namespace="bd43519d-ead2-4ba1-ba32-c0379276acbd"/>
    <xsd:import namespace="134246ac-c077-4814-adad-0c52def46e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3519d-ead2-4ba1-ba32-c0379276ac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4246ac-c077-4814-adad-0c52def46e2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59DCF2-409A-46D8-842B-11E85ED6BA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DD74F7-50EA-415B-AF38-AB7B4187FF75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bd43519d-ead2-4ba1-ba32-c0379276acbd"/>
    <ds:schemaRef ds:uri="http://schemas.microsoft.com/office/2006/documentManagement/types"/>
    <ds:schemaRef ds:uri="http://schemas.microsoft.com/office/2006/metadata/properties"/>
    <ds:schemaRef ds:uri="http://purl.org/dc/dcmitype/"/>
    <ds:schemaRef ds:uri="134246ac-c077-4814-adad-0c52def46e2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1B5112-3458-4941-8B17-6F6935090D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43519d-ead2-4ba1-ba32-c0379276acbd"/>
    <ds:schemaRef ds:uri="134246ac-c077-4814-adad-0c52def46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4227</Words>
  <Application>Microsoft Macintosh PowerPoint</Application>
  <PresentationFormat>On-screen Show (4:3)</PresentationFormat>
  <Paragraphs>565</Paragraphs>
  <Slides>78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Calibri Light</vt:lpstr>
      <vt:lpstr>Cambria</vt:lpstr>
      <vt:lpstr>Cambria Math</vt:lpstr>
      <vt:lpstr>Courier New</vt:lpstr>
      <vt:lpstr>Symbol</vt:lpstr>
      <vt:lpstr>Office Theme</vt:lpstr>
      <vt:lpstr>Quantitative Research Methods</vt:lpstr>
      <vt:lpstr>Reminder from last week</vt:lpstr>
      <vt:lpstr>The standard normal distribution and the standard score</vt:lpstr>
      <vt:lpstr>Statistical estimation focuses on finding two estimates.</vt:lpstr>
      <vt:lpstr>Exuberant dance:   = 50,  = 20, N = 10</vt:lpstr>
      <vt:lpstr>Sober dance:   = 50,  = 20, N = 50</vt:lpstr>
      <vt:lpstr>Very sober dance:  = 50,  = 20, N = 100</vt:lpstr>
      <vt:lpstr> = 50,  = 20, N = 20</vt:lpstr>
      <vt:lpstr> = 50,  = 10, N = 20</vt:lpstr>
      <vt:lpstr>Standard error</vt:lpstr>
      <vt:lpstr>Error of estimation (M – )</vt:lpstr>
      <vt:lpstr>Margin of error</vt:lpstr>
      <vt:lpstr>Most sample means fall within MOE boundaries.</vt:lpstr>
      <vt:lpstr>Questions?</vt:lpstr>
      <vt:lpstr>Confidence intervals</vt:lpstr>
      <vt:lpstr>What is a confidence interval?</vt:lpstr>
      <vt:lpstr>Confidence interval for one sample</vt:lpstr>
      <vt:lpstr>What is a confidence interval?</vt:lpstr>
      <vt:lpstr>How often does the CI include the population parameter ?</vt:lpstr>
      <vt:lpstr>In 36 out of 37 cases (97%)!</vt:lpstr>
      <vt:lpstr>It’s like magic (except it isn’t)</vt:lpstr>
      <vt:lpstr>Calculating the 95% CI:  When we know </vt:lpstr>
      <vt:lpstr>Calculating the 95% CI:  When we do NOT know  and when the sample size is small</vt:lpstr>
      <vt:lpstr>The t-distribution</vt:lpstr>
      <vt:lpstr>The t-distribution is more conservative</vt:lpstr>
      <vt:lpstr>The t-distribution depends on sample size</vt:lpstr>
      <vt:lpstr>t-distribution, df = 10 (meaning: N = 11), t95 = 2.228 for 95%</vt:lpstr>
      <vt:lpstr>t-distribution, df = 89 (meaning: N = 90), t95 = 1.987 for 95%</vt:lpstr>
      <vt:lpstr>Example: Assume M = 45, SD = 10, N = 11. Then our CI calculation would look like this.</vt:lpstr>
      <vt:lpstr>How do we interpret this?</vt:lpstr>
      <vt:lpstr>Practice calculating confidence intervals in R</vt:lpstr>
      <vt:lpstr>The American Psychological Association recommends:</vt:lpstr>
      <vt:lpstr>Example: Reporting CIs</vt:lpstr>
      <vt:lpstr>Example: Reporting CIs</vt:lpstr>
      <vt:lpstr>Questions?</vt:lpstr>
      <vt:lpstr>Effect sizes</vt:lpstr>
      <vt:lpstr>Effect sizes</vt:lpstr>
      <vt:lpstr>Effect sizes come in many shapes or forms.</vt:lpstr>
      <vt:lpstr>Example: Performance of students on a language exam</vt:lpstr>
      <vt:lpstr>Making (confident) claims about our population (Winter, 2019)</vt:lpstr>
      <vt:lpstr>Example: Performance of students on a language exam</vt:lpstr>
      <vt:lpstr>Standardized effect sizes</vt:lpstr>
      <vt:lpstr>Standardized effect sizes: Cohen’s d</vt:lpstr>
      <vt:lpstr>How to interpret Cohen’s d</vt:lpstr>
      <vt:lpstr>Cohen’s d for our earlier example</vt:lpstr>
      <vt:lpstr>Cohen’s d = 1.96</vt:lpstr>
      <vt:lpstr>Questions?</vt:lpstr>
      <vt:lpstr>Null hypothesis significance testing (NHST)</vt:lpstr>
      <vt:lpstr>NHST</vt:lpstr>
      <vt:lpstr>Substantial controversy surrounds the use of NHST</vt:lpstr>
      <vt:lpstr>NHST statistics often misused or misunderstood</vt:lpstr>
      <vt:lpstr>Classic steps in NSHT</vt:lpstr>
      <vt:lpstr>Step 1: State the null hypothesis (H0: μ1 = μ2) </vt:lpstr>
      <vt:lpstr>Null hypothesis: H0 μ1 = μ2 </vt:lpstr>
      <vt:lpstr>Alternative hypothesis H1: μ1  μ2</vt:lpstr>
      <vt:lpstr>Alternative hypothesis H1: μ1  μ2</vt:lpstr>
      <vt:lpstr>Step 2: Choose a significance level</vt:lpstr>
      <vt:lpstr>Step 3: Select and apply the statistical test</vt:lpstr>
      <vt:lpstr>Selection of the significance test will depend on :</vt:lpstr>
      <vt:lpstr>For example</vt:lpstr>
      <vt:lpstr>Step 4: Calculate a p-value</vt:lpstr>
      <vt:lpstr>Step 4: Calculate a p-value</vt:lpstr>
      <vt:lpstr>Step 4: Calculate a p-value</vt:lpstr>
      <vt:lpstr>The p-value tells us whether or not to reject the null hypothesis:</vt:lpstr>
      <vt:lpstr>“Dichotomous thinking” (Cumming, 2012)</vt:lpstr>
      <vt:lpstr>Importance of replication</vt:lpstr>
      <vt:lpstr>Step 5: Report the results of the significance test</vt:lpstr>
      <vt:lpstr>Example: The t-test </vt:lpstr>
      <vt:lpstr>Example: The t-test </vt:lpstr>
      <vt:lpstr>Use the t-distribution to check how probable your t-value is.</vt:lpstr>
      <vt:lpstr>With df = 19, any t-value ≤ 2.09 is very improbable (less than 5% chance)</vt:lpstr>
      <vt:lpstr>Compare t = 2.1 and t = 2.09</vt:lpstr>
      <vt:lpstr>Our earlier example</vt:lpstr>
      <vt:lpstr>Let’s report our results</vt:lpstr>
      <vt:lpstr>Let’s report our results</vt:lpstr>
      <vt:lpstr>A possible report</vt:lpstr>
      <vt:lpstr>Questions?</vt:lpstr>
      <vt:lpstr>Quantitative Research Methods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2023-03-05T12:17:38Z</cp:lastPrinted>
  <dcterms:created xsi:type="dcterms:W3CDTF">2020-06-05T16:59:37Z</dcterms:created>
  <dcterms:modified xsi:type="dcterms:W3CDTF">2023-03-05T12:59:58Z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0x0101000C76D08EAF6CD747AE18F062D238E9CD</vt:lpwstr>
  </property>
</Properties>
</file>